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9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A913CB-F910-4DDC-B265-5B4CD4707F75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E8E70B-BC89-4333-B18B-C8AF94A978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468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안녕하세요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?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헨젤과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유레텔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팀의 산업공학과 최유림 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저는 길을 잘 못 찾는 사람들을 일컫는 길치들을 위한 길 찾기 어플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‘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조약돌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’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개발하고자 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.//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E8E70B-BC89-4333-B18B-C8AF94A978F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20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F98244-B5F2-4EDC-8E32-D07D8C67F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C64B71D-CB1D-4544-BF2E-0DA13FC3BF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96DDC4-126A-4552-B26C-197D3E3FF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7554D9-C310-4AD2-9767-19685416E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A93F91-A622-4AEB-8E89-1A0D79828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257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B3927-8B82-473A-9A96-68631C76C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3F993A2-2A7C-4714-865C-7472C7AD5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57AF37-C1F0-4951-B915-B0340F83C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2A911F-4408-47C2-81BC-778ED62DF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0F3F4F-50C9-455E-A70F-FCF6455F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486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82B224-CBE3-458C-BA55-933BB3A66A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5511C32-7F32-428E-A060-E7243806D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7D0DFB-35A0-48C1-8E8A-0DF8A6B1D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E5BDC0-778E-4623-8990-2608F250E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A33F31-3669-48C6-8F3A-63E985814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713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25ED36-4600-451C-B9F9-1D9A1DE9E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78F9B5-B1B4-422F-A4A0-9271A56BF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AC3429-D400-4246-93F1-067297ED7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88728B-38F4-48DA-A057-AD167BCB6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B4A965-A270-4E52-995E-AE01ECF2D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26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CC460-73EE-4561-874E-E24AD5283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A2554B-4087-4EB6-9D45-1E08ED1DE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E3EADA-9FE5-42F5-9627-DAF2EB3D1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9A5B9F-4BCC-49B1-AA52-A10AEE13A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5CF418-F0CF-4CE6-AC69-A26F24A5F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6357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556F0-F29F-4D0A-9CE2-73AC97C22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3D7824-6A0E-4716-8114-7416A334CF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38BD03-E931-4033-9934-AAD1038B6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8E695B-558A-4D9C-9D44-841A0416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0CB218-910A-4644-AA3F-90DC7B8CE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9A50F1-5926-4060-8832-9BED69ACB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977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7F0AF-8A53-482A-A8C6-CAADCB5C0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86CB09-23CC-4331-9E68-EF5600ED1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CD247B-817B-41F2-96AC-184709FFF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C69F388-186F-437F-AA25-496A72B6AF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7E1831C-7671-4DE2-807A-E77A7BE5D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8B660A-BBFD-4EB5-A26F-B0DF978C6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A098A5B-D009-482F-8264-05944A016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76560E4-EB1A-40CD-A9EF-385DF0B1D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24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A69B1C-6C54-4D5B-9F67-7D8F8E2B5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8E35785-E315-4561-BAE1-51512AAD9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4FE882-830B-4DA5-B0D2-7BED5602A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395F8E-5A7E-4B00-A093-1E8B2495B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303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36FC299-F257-4867-A29A-2287AAD28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346A7B7-B544-4149-A1FA-EB17EC47E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5763AA-6573-402B-BE23-82193D883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280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CD296B-4AD8-4A8D-8526-16CDB9CF9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9EF86F-6427-4FDF-8D46-560DC72E4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A77D66-6B4D-4545-832F-B8A93DAF2B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094327-F730-4AB4-802F-897FC01C5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F729FF-3549-41A3-8F56-D72E799F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00297D-150A-4AEA-9AB0-6E1BE67B7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692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DCF79D-8F95-4967-B35D-EB66D45FD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28DF063-A6B2-4E46-A2CC-609D23D7A0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137018-FF0B-4E1E-8366-A98DA8AE14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8A4251-E1BB-4D66-B350-81E0EE87A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C431A2-5769-4E5A-84B5-D2D14A1B8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93B9F4-0366-451B-B777-CD39F41F4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941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8DFB58E-530B-4C0E-8CE4-9B148B855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258FEC-4614-4E8A-B0D2-C8F1553BF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151DCB-4810-4E3F-853F-00D61D3F2A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AD0787-81BF-4094-BBB4-CD6E85B4082D}" type="datetimeFigureOut">
              <a:rPr lang="ko-KR" altLang="en-US" smtClean="0"/>
              <a:t>2020-07-19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37246C-EF78-4019-91C5-68361BA6E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E47FEC-CF12-47F9-BFCF-20FACB6D4B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11BC0-2313-424B-8BDA-AC08E4A8C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2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jpg"/><Relationship Id="rId5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1AAFF-5DE8-4526-B66E-0C2268496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681" y="487639"/>
            <a:ext cx="6253537" cy="2042077"/>
          </a:xfrm>
        </p:spPr>
        <p:txBody>
          <a:bodyPr/>
          <a:lstStyle/>
          <a:p>
            <a:r>
              <a:rPr lang="ko-KR" altLang="en-US" dirty="0"/>
              <a:t>야</a:t>
            </a:r>
            <a:r>
              <a:rPr lang="en-US" altLang="ko-KR" dirty="0"/>
              <a:t>! </a:t>
            </a:r>
            <a:r>
              <a:rPr lang="ko-KR" altLang="en-US" dirty="0" err="1"/>
              <a:t>너두</a:t>
            </a:r>
            <a:r>
              <a:rPr lang="ko-KR" altLang="en-US" dirty="0"/>
              <a:t> 길치 벗어날 수 있어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5CA660-AF70-422B-B6F4-BA4DDF9B50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906" y="4079875"/>
            <a:ext cx="5945312" cy="1558246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길치들을 위한 어플리케이션 </a:t>
            </a:r>
            <a:r>
              <a:rPr lang="en-US" altLang="ko-KR" dirty="0"/>
              <a:t>‘</a:t>
            </a:r>
            <a:r>
              <a:rPr lang="ko-KR" altLang="en-US" dirty="0"/>
              <a:t>조약돌</a:t>
            </a:r>
            <a:r>
              <a:rPr lang="en-US" altLang="ko-KR" dirty="0"/>
              <a:t>’</a:t>
            </a:r>
          </a:p>
          <a:p>
            <a:endParaRPr lang="en-US" altLang="ko-KR" dirty="0"/>
          </a:p>
          <a:p>
            <a:r>
              <a:rPr lang="ko-KR" altLang="en-US" dirty="0" err="1"/>
              <a:t>팀명</a:t>
            </a:r>
            <a:r>
              <a:rPr lang="en-US" altLang="ko-KR" dirty="0"/>
              <a:t>: </a:t>
            </a:r>
            <a:r>
              <a:rPr lang="ko-KR" altLang="en-US" dirty="0" err="1"/>
              <a:t>헨젤과</a:t>
            </a:r>
            <a:r>
              <a:rPr lang="ko-KR" altLang="en-US" dirty="0"/>
              <a:t> </a:t>
            </a:r>
            <a:r>
              <a:rPr lang="ko-KR" altLang="en-US" dirty="0" err="1"/>
              <a:t>유레텔</a:t>
            </a:r>
            <a:endParaRPr lang="en-US" altLang="ko-KR" dirty="0"/>
          </a:p>
          <a:p>
            <a:r>
              <a:rPr lang="ko-KR" altLang="en-US" dirty="0"/>
              <a:t>팀원</a:t>
            </a:r>
            <a:r>
              <a:rPr lang="en-US" altLang="ko-KR" dirty="0"/>
              <a:t>: </a:t>
            </a:r>
            <a:r>
              <a:rPr lang="ko-KR" altLang="en-US" dirty="0"/>
              <a:t>산업공학과 </a:t>
            </a:r>
            <a:r>
              <a:rPr lang="en-US" altLang="ko-KR" dirty="0"/>
              <a:t>201620239 </a:t>
            </a:r>
            <a:r>
              <a:rPr lang="ko-KR" altLang="en-US" dirty="0"/>
              <a:t>최유림</a:t>
            </a:r>
          </a:p>
        </p:txBody>
      </p:sp>
      <p:pic>
        <p:nvPicPr>
          <p:cNvPr id="5" name="그림 4" descr="사람, 남자, 정장, 서있는이(가) 표시된 사진&#10;&#10;자동 생성된 설명">
            <a:extLst>
              <a:ext uri="{FF2B5EF4-FFF2-40B4-BE49-F238E27FC236}">
                <a16:creationId xmlns:a16="http://schemas.microsoft.com/office/drawing/2014/main" id="{09E5D685-28F4-45C1-95A9-3CCEF51513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619" y="2160659"/>
            <a:ext cx="4437345" cy="2536682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DBCA6C95-1B94-4C2D-9771-BC276BF85A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54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58"/>
    </mc:Choice>
    <mc:Fallback>
      <p:transition spd="slow" advTm="14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A415F2-2D8D-4CC2-9754-D3086DA3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지도 어플의 문제점</a:t>
            </a:r>
          </a:p>
        </p:txBody>
      </p:sp>
      <p:pic>
        <p:nvPicPr>
          <p:cNvPr id="4" name="그림 3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C7D14EAC-FDC6-47A0-9473-3BFF36D5FF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189" y="1767155"/>
            <a:ext cx="2514848" cy="445898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53FF9F0-572D-4D7D-B644-389F3C596839}"/>
              </a:ext>
            </a:extLst>
          </p:cNvPr>
          <p:cNvSpPr/>
          <p:nvPr/>
        </p:nvSpPr>
        <p:spPr>
          <a:xfrm>
            <a:off x="3955551" y="1767155"/>
            <a:ext cx="7398249" cy="44589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출발지에서 도착지까지 가기 위해서 사용자가 지도 구조를 파악하면서 가야하는 불편함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 algn="ctr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342900" indent="-342900" algn="ctr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지도 상에서 가는 길에 있는 건물들을 찾아보지만 잘 안 보임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342900" indent="-342900" algn="ctr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화살표 켜기를 하여도 나의 위치를 잘 따라오지 못해 처음부터 다시 검색해야 하는 경우 다반사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342900" indent="-342900" algn="ctr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도착지 근처에 도착했다고 뜨지만 여러 건물들에 둘러싸여 있어 잘 보이지 않아 또 헤맨 적이 많음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marL="342900" indent="-342900" algn="ctr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C4FAE261-738F-450F-9F8E-79C74E348427}"/>
              </a:ext>
            </a:extLst>
          </p:cNvPr>
          <p:cNvSpPr/>
          <p:nvPr/>
        </p:nvSpPr>
        <p:spPr>
          <a:xfrm>
            <a:off x="4489807" y="5393933"/>
            <a:ext cx="750013" cy="6472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B4DB2B-2E08-46C9-A9B8-504839DBFD72}"/>
              </a:ext>
            </a:extLst>
          </p:cNvPr>
          <p:cNvSpPr/>
          <p:nvPr/>
        </p:nvSpPr>
        <p:spPr>
          <a:xfrm>
            <a:off x="5603442" y="5404208"/>
            <a:ext cx="5386735" cy="6472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u="sng" dirty="0">
                <a:solidFill>
                  <a:schemeClr val="tx1"/>
                </a:solidFill>
              </a:rPr>
              <a:t>사용자가 구조를 스스로 파악해야 한다는 점에서 </a:t>
            </a:r>
            <a:endParaRPr lang="en-US" altLang="ko-KR" u="sng" dirty="0">
              <a:solidFill>
                <a:schemeClr val="tx1"/>
              </a:solidFill>
            </a:endParaRPr>
          </a:p>
          <a:p>
            <a:pPr algn="ctr"/>
            <a:r>
              <a:rPr lang="ko-KR" altLang="en-US" u="sng" dirty="0">
                <a:solidFill>
                  <a:schemeClr val="tx1"/>
                </a:solidFill>
              </a:rPr>
              <a:t>사용자 친화적이지 못함</a:t>
            </a:r>
            <a:r>
              <a:rPr lang="en-US" altLang="ko-KR" u="sng" dirty="0">
                <a:solidFill>
                  <a:schemeClr val="tx1"/>
                </a:solidFill>
              </a:rPr>
              <a:t>.</a:t>
            </a:r>
            <a:endParaRPr lang="ko-KR" altLang="en-US" u="sng" dirty="0">
              <a:solidFill>
                <a:schemeClr val="tx1"/>
              </a:solidFill>
            </a:endParaRP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F9A31B21-48F1-43DF-BD77-4E766CCFA2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512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56"/>
    </mc:Choice>
    <mc:Fallback>
      <p:transition spd="slow" advTm="23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5D7052-8A55-459B-986F-C02DA3E25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ko-KR" altLang="en-US" dirty="0"/>
              <a:t>길 찾기에는 지도가 필수</a:t>
            </a:r>
            <a:r>
              <a:rPr lang="en-US" altLang="ko-KR" dirty="0"/>
              <a:t>?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-US" altLang="ko-KR" dirty="0"/>
              <a:t>→ “</a:t>
            </a:r>
            <a:r>
              <a:rPr lang="ko-KR" altLang="en-US" dirty="0"/>
              <a:t>다 그래</a:t>
            </a:r>
            <a:r>
              <a:rPr lang="en-US" altLang="ko-KR" dirty="0"/>
              <a:t>”</a:t>
            </a:r>
            <a:r>
              <a:rPr lang="ko-KR" altLang="en-US" dirty="0"/>
              <a:t>를 뒤집어라</a:t>
            </a:r>
            <a:r>
              <a:rPr lang="en-US" altLang="ko-KR" dirty="0"/>
              <a:t>!!</a:t>
            </a:r>
            <a:endParaRPr lang="ko-KR" altLang="en-US" dirty="0"/>
          </a:p>
        </p:txBody>
      </p:sp>
      <p:pic>
        <p:nvPicPr>
          <p:cNvPr id="4" name="그림 3" descr="실내, 남자, 젊은, 재생이(가) 표시된 사진&#10;&#10;자동 생성된 설명">
            <a:extLst>
              <a:ext uri="{FF2B5EF4-FFF2-40B4-BE49-F238E27FC236}">
                <a16:creationId xmlns:a16="http://schemas.microsoft.com/office/drawing/2014/main" id="{32C883EE-C80F-4BF2-A59C-5208EF049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422" y="1955443"/>
            <a:ext cx="2501689" cy="3080145"/>
          </a:xfrm>
          <a:prstGeom prst="rect">
            <a:avLst/>
          </a:prstGeom>
        </p:spPr>
      </p:pic>
      <p:pic>
        <p:nvPicPr>
          <p:cNvPr id="6" name="그림 5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4A04F99C-AA24-48F0-B021-6B387B6154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5444"/>
            <a:ext cx="1737189" cy="3080145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756C0585-133B-47A2-92A4-082240DEE5D4}"/>
              </a:ext>
            </a:extLst>
          </p:cNvPr>
          <p:cNvSpPr/>
          <p:nvPr/>
        </p:nvSpPr>
        <p:spPr>
          <a:xfrm>
            <a:off x="3025710" y="3018802"/>
            <a:ext cx="1160980" cy="9452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2B725A-5B95-4CB8-818B-DBB4911863E0}"/>
              </a:ext>
            </a:extLst>
          </p:cNvPr>
          <p:cNvSpPr/>
          <p:nvPr/>
        </p:nvSpPr>
        <p:spPr>
          <a:xfrm>
            <a:off x="4482422" y="5300346"/>
            <a:ext cx="6110234" cy="14189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가는 길에 있는 친숙하거나 눈에 띄는 장소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지하철역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백화점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카페 체인점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공원 등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r>
              <a:rPr lang="ko-KR" altLang="en-US" dirty="0">
                <a:solidFill>
                  <a:schemeClr val="tx1"/>
                </a:solidFill>
              </a:rPr>
              <a:t> 혹은 구조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육교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버스 정거장 등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r>
              <a:rPr lang="ko-KR" altLang="en-US" dirty="0">
                <a:solidFill>
                  <a:schemeClr val="tx1"/>
                </a:solidFill>
              </a:rPr>
              <a:t>들만 순서대로 표시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ko-KR" dirty="0">
                <a:solidFill>
                  <a:schemeClr val="tx1"/>
                </a:solidFill>
              </a:rPr>
              <a:t>→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지도 구조를 없앰으로써 사용자가 더 이상 지도 구조를 파악할 필요가 없어짐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0FDCEB5-CF0C-436A-9F15-2A4155B5F728}"/>
              </a:ext>
            </a:extLst>
          </p:cNvPr>
          <p:cNvSpPr/>
          <p:nvPr/>
        </p:nvSpPr>
        <p:spPr>
          <a:xfrm>
            <a:off x="684087" y="5156507"/>
            <a:ext cx="2459804" cy="1097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지도 구조를 일일이 사용자가 </a:t>
            </a:r>
            <a:r>
              <a:rPr lang="ko-KR" altLang="en-US" dirty="0" err="1">
                <a:solidFill>
                  <a:schemeClr val="tx1"/>
                </a:solidFill>
              </a:rPr>
              <a:t>파악해야함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3B1469B-D093-4872-81E8-2BD6DBD1A6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111" y="1955443"/>
            <a:ext cx="3074289" cy="3080145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F4FC8E1F-FB30-4052-84FC-CFF89307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980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54"/>
    </mc:Choice>
    <mc:Fallback>
      <p:transition spd="slow" advTm="20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7E8A70-83DE-4384-AAE7-8C77BFA8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About </a:t>
            </a:r>
            <a:r>
              <a:rPr lang="ko-KR" altLang="en-US" dirty="0"/>
              <a:t>조약돌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C0CE7B1-0A68-456D-8C70-051B6E6DBC98}"/>
              </a:ext>
            </a:extLst>
          </p:cNvPr>
          <p:cNvSpPr txBox="1"/>
          <p:nvPr/>
        </p:nvSpPr>
        <p:spPr>
          <a:xfrm>
            <a:off x="7171362" y="1315092"/>
            <a:ext cx="4469258" cy="5355312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① 출발 지점을 사용자로부터 입력 받거나 사용자의 현위치를 추적한다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② 도착지점을 사용자로부터 입력 받는다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③ 출발점에서 도착점까지 거치게 되는 장소들에 대한 사진들을 보여준다</a:t>
            </a:r>
            <a:r>
              <a:rPr lang="en-US" altLang="ko-KR" dirty="0"/>
              <a:t>. </a:t>
            </a:r>
            <a:r>
              <a:rPr lang="ko-KR" altLang="en-US" dirty="0"/>
              <a:t>터치하면 사진이 확대된다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④ 사진에 해당하는 장소가 보이지 않을 때 </a:t>
            </a:r>
            <a:r>
              <a:rPr lang="en-US" altLang="ko-KR" u="sng" dirty="0">
                <a:solidFill>
                  <a:schemeClr val="tx1"/>
                </a:solidFill>
              </a:rPr>
              <a:t>※</a:t>
            </a:r>
            <a:r>
              <a:rPr lang="ko-KR" altLang="en-US" u="sng" dirty="0">
                <a:solidFill>
                  <a:schemeClr val="tx1"/>
                </a:solidFill>
              </a:rPr>
              <a:t>장소가 안 보여요</a:t>
            </a:r>
            <a:r>
              <a:rPr lang="en-US" altLang="ko-KR" u="sng" dirty="0">
                <a:solidFill>
                  <a:schemeClr val="tx1"/>
                </a:solidFill>
              </a:rPr>
              <a:t>!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를 터치하면 장소의 위치에 대한 자세한 설명이 나온다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 err="1"/>
              <a:t>이매고등학교</a:t>
            </a:r>
            <a:r>
              <a:rPr lang="ko-KR" altLang="en-US" dirty="0"/>
              <a:t> 정문을 등 지고 </a:t>
            </a:r>
            <a:r>
              <a:rPr lang="en-US" altLang="ko-KR" dirty="0"/>
              <a:t>10</a:t>
            </a:r>
            <a:r>
              <a:rPr lang="ko-KR" altLang="en-US" dirty="0"/>
              <a:t>시 방향을 바라보면 이매 스타벅스가 보입니다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⑤ </a:t>
            </a:r>
            <a:r>
              <a:rPr lang="ko-KR" altLang="en-US" dirty="0"/>
              <a:t>두 지점 사이의 거리는 사람의 눈에 쉽게 보일 수 있는 거리로 설정한다</a:t>
            </a:r>
            <a:r>
              <a:rPr lang="en-US" altLang="ko-KR" dirty="0"/>
              <a:t>.(5~10m </a:t>
            </a:r>
            <a:r>
              <a:rPr lang="ko-KR" altLang="en-US" dirty="0"/>
              <a:t>간격으로 설정할 예정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CD5F98B0-5BC5-4792-A21C-9BA10322DF3A}"/>
              </a:ext>
            </a:extLst>
          </p:cNvPr>
          <p:cNvGrpSpPr/>
          <p:nvPr/>
        </p:nvGrpSpPr>
        <p:grpSpPr>
          <a:xfrm>
            <a:off x="765426" y="1698152"/>
            <a:ext cx="6105923" cy="3428652"/>
            <a:chOff x="765426" y="1698152"/>
            <a:chExt cx="6105923" cy="3428652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B243681-AA0F-40F1-9A73-30240B00A7CA}"/>
                </a:ext>
              </a:extLst>
            </p:cNvPr>
            <p:cNvGrpSpPr/>
            <p:nvPr/>
          </p:nvGrpSpPr>
          <p:grpSpPr>
            <a:xfrm>
              <a:off x="765426" y="1919421"/>
              <a:ext cx="6105923" cy="3207383"/>
              <a:chOff x="765425" y="1919422"/>
              <a:chExt cx="10897914" cy="3141514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4211A79C-3316-4312-B9F0-7B2D0DC5C1B3}"/>
                  </a:ext>
                </a:extLst>
              </p:cNvPr>
              <p:cNvGrpSpPr/>
              <p:nvPr/>
            </p:nvGrpSpPr>
            <p:grpSpPr>
              <a:xfrm>
                <a:off x="1520576" y="1919422"/>
                <a:ext cx="9164548" cy="1707356"/>
                <a:chOff x="1160980" y="1960518"/>
                <a:chExt cx="8941941" cy="1889722"/>
              </a:xfrm>
            </p:grpSpPr>
            <p:sp>
              <p:nvSpPr>
                <p:cNvPr id="3" name="타원 2">
                  <a:extLst>
                    <a:ext uri="{FF2B5EF4-FFF2-40B4-BE49-F238E27FC236}">
                      <a16:creationId xmlns:a16="http://schemas.microsoft.com/office/drawing/2014/main" id="{348AD9FC-B5EE-45D3-BC97-8254871138B7}"/>
                    </a:ext>
                  </a:extLst>
                </p:cNvPr>
                <p:cNvSpPr/>
                <p:nvPr/>
              </p:nvSpPr>
              <p:spPr>
                <a:xfrm>
                  <a:off x="1160980" y="3500919"/>
                  <a:ext cx="359595" cy="34932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B1A09841-44FB-48AA-A6EB-BD9A9021803F}"/>
                    </a:ext>
                  </a:extLst>
                </p:cNvPr>
                <p:cNvSpPr/>
                <p:nvPr/>
              </p:nvSpPr>
              <p:spPr>
                <a:xfrm>
                  <a:off x="3183276" y="2246482"/>
                  <a:ext cx="359595" cy="34932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90812076-2E5F-4BF5-A275-7DB63DC8F3D4}"/>
                    </a:ext>
                  </a:extLst>
                </p:cNvPr>
                <p:cNvSpPr/>
                <p:nvPr/>
              </p:nvSpPr>
              <p:spPr>
                <a:xfrm>
                  <a:off x="5585717" y="3445267"/>
                  <a:ext cx="359595" cy="34932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B533C411-88B8-4964-B9AD-134D0032674F}"/>
                    </a:ext>
                  </a:extLst>
                </p:cNvPr>
                <p:cNvSpPr/>
                <p:nvPr/>
              </p:nvSpPr>
              <p:spPr>
                <a:xfrm>
                  <a:off x="7104580" y="1960518"/>
                  <a:ext cx="359595" cy="34932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904B3CB4-2022-4FE3-A53A-C60429D51644}"/>
                    </a:ext>
                  </a:extLst>
                </p:cNvPr>
                <p:cNvSpPr/>
                <p:nvPr/>
              </p:nvSpPr>
              <p:spPr>
                <a:xfrm>
                  <a:off x="9743326" y="2928991"/>
                  <a:ext cx="359595" cy="34932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C6B6CFCC-E105-463D-98E5-DD8160C266DA}"/>
                    </a:ext>
                  </a:extLst>
                </p:cNvPr>
                <p:cNvCxnSpPr>
                  <a:cxnSpLocks/>
                  <a:stCxn id="3" idx="7"/>
                  <a:endCxn id="5" idx="3"/>
                </p:cNvCxnSpPr>
                <p:nvPr/>
              </p:nvCxnSpPr>
              <p:spPr>
                <a:xfrm flipV="1">
                  <a:off x="1467914" y="2544646"/>
                  <a:ext cx="1768023" cy="100743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직선 연결선 18">
                  <a:extLst>
                    <a:ext uri="{FF2B5EF4-FFF2-40B4-BE49-F238E27FC236}">
                      <a16:creationId xmlns:a16="http://schemas.microsoft.com/office/drawing/2014/main" id="{896A8893-6A26-47C2-BCC5-37E4C3383AE2}"/>
                    </a:ext>
                  </a:extLst>
                </p:cNvPr>
                <p:cNvCxnSpPr>
                  <a:cxnSpLocks/>
                  <a:stCxn id="7" idx="1"/>
                  <a:endCxn id="5" idx="6"/>
                </p:cNvCxnSpPr>
                <p:nvPr/>
              </p:nvCxnSpPr>
              <p:spPr>
                <a:xfrm flipH="1" flipV="1">
                  <a:off x="3542871" y="2421143"/>
                  <a:ext cx="2095507" cy="107528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03A2636D-D6F5-4172-87EE-597EAA8DD862}"/>
                    </a:ext>
                  </a:extLst>
                </p:cNvPr>
                <p:cNvCxnSpPr>
                  <a:cxnSpLocks/>
                  <a:stCxn id="9" idx="6"/>
                  <a:endCxn id="11" idx="1"/>
                </p:cNvCxnSpPr>
                <p:nvPr/>
              </p:nvCxnSpPr>
              <p:spPr>
                <a:xfrm>
                  <a:off x="7464175" y="2135179"/>
                  <a:ext cx="2331812" cy="84496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280E33BF-2581-4D32-8698-870D57406315}"/>
                    </a:ext>
                  </a:extLst>
                </p:cNvPr>
                <p:cNvCxnSpPr>
                  <a:cxnSpLocks/>
                  <a:stCxn id="7" idx="7"/>
                  <a:endCxn id="9" idx="3"/>
                </p:cNvCxnSpPr>
                <p:nvPr/>
              </p:nvCxnSpPr>
              <p:spPr>
                <a:xfrm flipV="1">
                  <a:off x="5892651" y="2258682"/>
                  <a:ext cx="1264590" cy="123774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1C03368-0313-4EEC-8CBB-A9364AA89CDC}"/>
                  </a:ext>
                </a:extLst>
              </p:cNvPr>
              <p:cNvSpPr txBox="1"/>
              <p:nvPr/>
            </p:nvSpPr>
            <p:spPr>
              <a:xfrm>
                <a:off x="765425" y="3777539"/>
                <a:ext cx="2389863" cy="3617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/>
                  <a:t>①출발지점</a:t>
                </a:r>
                <a:endParaRPr lang="ko-KR" altLang="en-US" dirty="0"/>
              </a:p>
            </p:txBody>
          </p:sp>
          <p:sp>
            <p:nvSpPr>
              <p:cNvPr id="34" name="말풍선: 사각형 33">
                <a:extLst>
                  <a:ext uri="{FF2B5EF4-FFF2-40B4-BE49-F238E27FC236}">
                    <a16:creationId xmlns:a16="http://schemas.microsoft.com/office/drawing/2014/main" id="{1A0EBB23-CA79-4346-86C5-5B3D5F33E0AA}"/>
                  </a:ext>
                </a:extLst>
              </p:cNvPr>
              <p:cNvSpPr/>
              <p:nvPr/>
            </p:nvSpPr>
            <p:spPr>
              <a:xfrm>
                <a:off x="5648739" y="3942641"/>
                <a:ext cx="4349575" cy="1118295"/>
              </a:xfrm>
              <a:prstGeom prst="wedgeRectCallout">
                <a:avLst>
                  <a:gd name="adj1" fmla="val -36904"/>
                  <a:gd name="adj2" fmla="val -88120"/>
                </a:avLst>
              </a:prstGeom>
              <a:solidFill>
                <a:schemeClr val="bg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u="sng" dirty="0">
                    <a:solidFill>
                      <a:schemeClr val="tx1"/>
                    </a:solidFill>
                  </a:rPr>
                  <a:t>④※</a:t>
                </a:r>
                <a:r>
                  <a:rPr lang="ko-KR" altLang="en-US" u="sng" dirty="0">
                    <a:solidFill>
                      <a:schemeClr val="tx1"/>
                    </a:solidFill>
                  </a:rPr>
                  <a:t>장소가 안 보여요</a:t>
                </a:r>
                <a:r>
                  <a:rPr lang="en-US" altLang="ko-KR" u="sng" dirty="0">
                    <a:solidFill>
                      <a:schemeClr val="tx1"/>
                    </a:solidFill>
                  </a:rPr>
                  <a:t>!</a:t>
                </a:r>
                <a:endParaRPr lang="ko-KR" altLang="en-US" u="sng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36" name="그림 35" descr="건물, 실외, 도로, 거리이(가) 표시된 사진&#10;&#10;자동 생성된 설명">
                <a:extLst>
                  <a:ext uri="{FF2B5EF4-FFF2-40B4-BE49-F238E27FC236}">
                    <a16:creationId xmlns:a16="http://schemas.microsoft.com/office/drawing/2014/main" id="{91A0DB5A-6373-4396-B470-A082F86691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30788" y="3995990"/>
                <a:ext cx="1017901" cy="763426"/>
              </a:xfrm>
              <a:prstGeom prst="rect">
                <a:avLst/>
              </a:prstGeom>
            </p:spPr>
          </p:pic>
          <p:sp>
            <p:nvSpPr>
              <p:cNvPr id="37" name="말풍선: 사각형 36">
                <a:extLst>
                  <a:ext uri="{FF2B5EF4-FFF2-40B4-BE49-F238E27FC236}">
                    <a16:creationId xmlns:a16="http://schemas.microsoft.com/office/drawing/2014/main" id="{3617E8DD-1718-4316-83F9-080F65C5AD9B}"/>
                  </a:ext>
                </a:extLst>
              </p:cNvPr>
              <p:cNvSpPr/>
              <p:nvPr/>
            </p:nvSpPr>
            <p:spPr>
              <a:xfrm>
                <a:off x="3477265" y="2782988"/>
                <a:ext cx="1146105" cy="971512"/>
              </a:xfrm>
              <a:prstGeom prst="wedgeRectCallout">
                <a:avLst>
                  <a:gd name="adj1" fmla="val -20833"/>
                  <a:gd name="adj2" fmla="val -78153"/>
                </a:avLst>
              </a:prstGeom>
              <a:solidFill>
                <a:schemeClr val="bg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9" name="그림 38" descr="실외, 도로, 인도, 거리이(가) 표시된 사진&#10;&#10;자동 생성된 설명">
                <a:extLst>
                  <a:ext uri="{FF2B5EF4-FFF2-40B4-BE49-F238E27FC236}">
                    <a16:creationId xmlns:a16="http://schemas.microsoft.com/office/drawing/2014/main" id="{8577AE73-F561-4652-AAF5-B476A00516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31238" y="2866497"/>
                <a:ext cx="1008349" cy="566227"/>
              </a:xfrm>
              <a:prstGeom prst="rect">
                <a:avLst/>
              </a:prstGeom>
            </p:spPr>
          </p:pic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EF2687C-E0A1-4B6D-A18E-CBC1137059EF}"/>
                  </a:ext>
                </a:extLst>
              </p:cNvPr>
              <p:cNvSpPr txBox="1"/>
              <p:nvPr/>
            </p:nvSpPr>
            <p:spPr>
              <a:xfrm>
                <a:off x="3123345" y="3871017"/>
                <a:ext cx="22294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③누르면 사진 확대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926563C-76CA-4643-834B-C6BDD7192553}"/>
                  </a:ext>
                </a:extLst>
              </p:cNvPr>
              <p:cNvSpPr txBox="1"/>
              <p:nvPr/>
            </p:nvSpPr>
            <p:spPr>
              <a:xfrm>
                <a:off x="9077761" y="3201182"/>
                <a:ext cx="2585578" cy="3617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②도착 지점</a:t>
                </a:r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B82C815-2D6F-4438-A69F-B8A8ADB33979}"/>
                </a:ext>
              </a:extLst>
            </p:cNvPr>
            <p:cNvSpPr txBox="1"/>
            <p:nvPr/>
          </p:nvSpPr>
          <p:spPr>
            <a:xfrm>
              <a:off x="5321477" y="2038005"/>
              <a:ext cx="10429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⑤ 거리</a:t>
              </a:r>
            </a:p>
          </p:txBody>
        </p: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AA5E0766-C27D-48C1-865C-20FB652F138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55768" y="1698152"/>
              <a:ext cx="737863" cy="3876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27DCDBF1-6C78-45BC-B011-05FBF9FC8987}"/>
                </a:ext>
              </a:extLst>
            </p:cNvPr>
            <p:cNvCxnSpPr>
              <a:cxnSpLocks/>
            </p:cNvCxnSpPr>
            <p:nvPr/>
          </p:nvCxnSpPr>
          <p:spPr>
            <a:xfrm>
              <a:off x="6192930" y="2344320"/>
              <a:ext cx="431493" cy="3046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32794C64-B6E1-41AC-AFA8-4174FAF354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169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82"/>
    </mc:Choice>
    <mc:Fallback>
      <p:transition spd="slow" advTm="46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ABC043-1E3C-4AAB-84FC-D42AB804E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About </a:t>
            </a:r>
            <a:r>
              <a:rPr lang="ko-KR" altLang="en-US" dirty="0"/>
              <a:t>조약돌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4AA27E4-4462-4135-942D-C41247067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28" y="1484638"/>
            <a:ext cx="3455675" cy="4890106"/>
          </a:xfrm>
          <a:prstGeom prst="rect">
            <a:avLst/>
          </a:prstGeom>
        </p:spPr>
      </p:pic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35486881-BABF-40A4-A036-2259B50BDE3F}"/>
              </a:ext>
            </a:extLst>
          </p:cNvPr>
          <p:cNvGrpSpPr/>
          <p:nvPr/>
        </p:nvGrpSpPr>
        <p:grpSpPr>
          <a:xfrm rot="4132478">
            <a:off x="1645103" y="2839175"/>
            <a:ext cx="329758" cy="375540"/>
            <a:chOff x="4224886" y="1649064"/>
            <a:chExt cx="3676663" cy="2540322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F9CD10F-DD99-4576-9667-E52FDF54AD9F}"/>
                </a:ext>
              </a:extLst>
            </p:cNvPr>
            <p:cNvSpPr/>
            <p:nvPr/>
          </p:nvSpPr>
          <p:spPr>
            <a:xfrm>
              <a:off x="5917914" y="1649064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AFC55CAF-ACAC-47FD-B289-A2A7582CEF61}"/>
                </a:ext>
              </a:extLst>
            </p:cNvPr>
            <p:cNvSpPr/>
            <p:nvPr/>
          </p:nvSpPr>
          <p:spPr>
            <a:xfrm>
              <a:off x="7316911" y="1908817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CB17951-FB99-4333-B78B-79BD08F4F4E9}"/>
                </a:ext>
              </a:extLst>
            </p:cNvPr>
            <p:cNvSpPr/>
            <p:nvPr/>
          </p:nvSpPr>
          <p:spPr>
            <a:xfrm>
              <a:off x="5108825" y="2910546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F7A4F579-DBE6-4042-A6B3-EABD9BD0B46B}"/>
                </a:ext>
              </a:extLst>
            </p:cNvPr>
            <p:cNvSpPr/>
            <p:nvPr/>
          </p:nvSpPr>
          <p:spPr>
            <a:xfrm>
              <a:off x="6822040" y="2646057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0BDDFE1B-EA12-4C26-8C42-1F98CE2C7868}"/>
                </a:ext>
              </a:extLst>
            </p:cNvPr>
            <p:cNvSpPr/>
            <p:nvPr/>
          </p:nvSpPr>
          <p:spPr>
            <a:xfrm>
              <a:off x="6734710" y="3668070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1939CF06-6397-451D-893D-F80D6689EBDA}"/>
                </a:ext>
              </a:extLst>
            </p:cNvPr>
            <p:cNvSpPr/>
            <p:nvPr/>
          </p:nvSpPr>
          <p:spPr>
            <a:xfrm>
              <a:off x="5905434" y="2696673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FFC884DA-2570-4A49-86A6-80639974D866}"/>
                </a:ext>
              </a:extLst>
            </p:cNvPr>
            <p:cNvSpPr/>
            <p:nvPr/>
          </p:nvSpPr>
          <p:spPr>
            <a:xfrm>
              <a:off x="6005244" y="3994177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2A1A9F1F-CD4D-40CE-978D-D95A5BE5E0EC}"/>
                </a:ext>
              </a:extLst>
            </p:cNvPr>
            <p:cNvSpPr/>
            <p:nvPr/>
          </p:nvSpPr>
          <p:spPr>
            <a:xfrm>
              <a:off x="4985173" y="2106461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D85F04FF-D93F-41AA-8BD9-FEDF54437F12}"/>
                </a:ext>
              </a:extLst>
            </p:cNvPr>
            <p:cNvSpPr/>
            <p:nvPr/>
          </p:nvSpPr>
          <p:spPr>
            <a:xfrm>
              <a:off x="4669243" y="3570465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BA92EED-F617-4ACC-A280-A0BD15FE0FFC}"/>
                </a:ext>
              </a:extLst>
            </p:cNvPr>
            <p:cNvSpPr/>
            <p:nvPr/>
          </p:nvSpPr>
          <p:spPr>
            <a:xfrm>
              <a:off x="5607978" y="3470292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BEC66572-1D4F-4D86-BCFB-B01BEDF21813}"/>
                </a:ext>
              </a:extLst>
            </p:cNvPr>
            <p:cNvSpPr/>
            <p:nvPr/>
          </p:nvSpPr>
          <p:spPr>
            <a:xfrm>
              <a:off x="4224886" y="3000382"/>
              <a:ext cx="174660" cy="19520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37CF7E0-ACDE-44E6-AB43-C226E38D32D1}"/>
                </a:ext>
              </a:extLst>
            </p:cNvPr>
            <p:cNvSpPr/>
            <p:nvPr/>
          </p:nvSpPr>
          <p:spPr>
            <a:xfrm>
              <a:off x="7726889" y="2812942"/>
              <a:ext cx="174660" cy="19520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2C4B5F22-293B-4C9F-B695-B98DDFB10C61}"/>
                </a:ext>
              </a:extLst>
            </p:cNvPr>
            <p:cNvCxnSpPr>
              <a:stCxn id="26" idx="7"/>
              <a:endCxn id="21" idx="3"/>
            </p:cNvCxnSpPr>
            <p:nvPr/>
          </p:nvCxnSpPr>
          <p:spPr>
            <a:xfrm flipV="1">
              <a:off x="4373968" y="2273082"/>
              <a:ext cx="636783" cy="7558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1807785A-9434-48D3-A523-459CEA5F52CF}"/>
                </a:ext>
              </a:extLst>
            </p:cNvPr>
            <p:cNvCxnSpPr>
              <a:cxnSpLocks/>
              <a:stCxn id="23" idx="1"/>
              <a:endCxn id="26" idx="5"/>
            </p:cNvCxnSpPr>
            <p:nvPr/>
          </p:nvCxnSpPr>
          <p:spPr>
            <a:xfrm flipH="1" flipV="1">
              <a:off x="4373968" y="3167003"/>
              <a:ext cx="320853" cy="4320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96E9539D-64F5-43A8-978B-833725E25422}"/>
                </a:ext>
              </a:extLst>
            </p:cNvPr>
            <p:cNvCxnSpPr>
              <a:cxnSpLocks/>
              <a:stCxn id="23" idx="0"/>
              <a:endCxn id="21" idx="4"/>
            </p:cNvCxnSpPr>
            <p:nvPr/>
          </p:nvCxnSpPr>
          <p:spPr>
            <a:xfrm flipV="1">
              <a:off x="4756573" y="2301670"/>
              <a:ext cx="315930" cy="12687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0A5C577C-6298-4ADF-A81E-3F510928E238}"/>
                </a:ext>
              </a:extLst>
            </p:cNvPr>
            <p:cNvCxnSpPr>
              <a:cxnSpLocks/>
              <a:stCxn id="19" idx="7"/>
              <a:endCxn id="15" idx="2"/>
            </p:cNvCxnSpPr>
            <p:nvPr/>
          </p:nvCxnSpPr>
          <p:spPr>
            <a:xfrm flipV="1">
              <a:off x="6154326" y="3765675"/>
              <a:ext cx="580384" cy="2570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2B731DC5-DB30-4522-9907-ADCB3FAA3AC6}"/>
                </a:ext>
              </a:extLst>
            </p:cNvPr>
            <p:cNvCxnSpPr>
              <a:cxnSpLocks/>
              <a:stCxn id="11" idx="7"/>
              <a:endCxn id="17" idx="2"/>
            </p:cNvCxnSpPr>
            <p:nvPr/>
          </p:nvCxnSpPr>
          <p:spPr>
            <a:xfrm flipV="1">
              <a:off x="5257907" y="2794278"/>
              <a:ext cx="647527" cy="14485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DF4C6784-A747-4568-96E5-A4CECD4E741C}"/>
                </a:ext>
              </a:extLst>
            </p:cNvPr>
            <p:cNvCxnSpPr>
              <a:cxnSpLocks/>
              <a:stCxn id="19" idx="0"/>
              <a:endCxn id="13" idx="3"/>
            </p:cNvCxnSpPr>
            <p:nvPr/>
          </p:nvCxnSpPr>
          <p:spPr>
            <a:xfrm flipV="1">
              <a:off x="6092574" y="2812678"/>
              <a:ext cx="755044" cy="11814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F3CB689E-86E0-4F35-83D0-44156F150837}"/>
                </a:ext>
              </a:extLst>
            </p:cNvPr>
            <p:cNvCxnSpPr>
              <a:cxnSpLocks/>
              <a:stCxn id="15" idx="7"/>
              <a:endCxn id="28" idx="3"/>
            </p:cNvCxnSpPr>
            <p:nvPr/>
          </p:nvCxnSpPr>
          <p:spPr>
            <a:xfrm flipV="1">
              <a:off x="6883792" y="2979563"/>
              <a:ext cx="868675" cy="7170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61C6AAD8-4770-4A16-B880-A94E32079AF1}"/>
                </a:ext>
              </a:extLst>
            </p:cNvPr>
            <p:cNvCxnSpPr>
              <a:cxnSpLocks/>
              <a:stCxn id="21" idx="7"/>
              <a:endCxn id="7" idx="2"/>
            </p:cNvCxnSpPr>
            <p:nvPr/>
          </p:nvCxnSpPr>
          <p:spPr>
            <a:xfrm flipV="1">
              <a:off x="5134255" y="1746669"/>
              <a:ext cx="783659" cy="3883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22395FB3-3BC2-4B9E-A403-8D322E23D120}"/>
                </a:ext>
              </a:extLst>
            </p:cNvPr>
            <p:cNvCxnSpPr>
              <a:cxnSpLocks/>
              <a:stCxn id="17" idx="2"/>
              <a:endCxn id="21" idx="5"/>
            </p:cNvCxnSpPr>
            <p:nvPr/>
          </p:nvCxnSpPr>
          <p:spPr>
            <a:xfrm flipH="1" flipV="1">
              <a:off x="5134255" y="2273082"/>
              <a:ext cx="771179" cy="5211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A32D9C99-8F0D-428C-87C5-03BDBADC5F3B}"/>
                </a:ext>
              </a:extLst>
            </p:cNvPr>
            <p:cNvCxnSpPr>
              <a:cxnSpLocks/>
              <a:stCxn id="25" idx="2"/>
              <a:endCxn id="23" idx="6"/>
            </p:cNvCxnSpPr>
            <p:nvPr/>
          </p:nvCxnSpPr>
          <p:spPr>
            <a:xfrm flipH="1">
              <a:off x="4843903" y="3567897"/>
              <a:ext cx="764075" cy="1001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EBE1FBD6-892B-4521-BA9D-E4603EE4BC80}"/>
                </a:ext>
              </a:extLst>
            </p:cNvPr>
            <p:cNvCxnSpPr>
              <a:cxnSpLocks/>
              <a:stCxn id="19" idx="0"/>
              <a:endCxn id="17" idx="5"/>
            </p:cNvCxnSpPr>
            <p:nvPr/>
          </p:nvCxnSpPr>
          <p:spPr>
            <a:xfrm flipH="1" flipV="1">
              <a:off x="6054516" y="2863294"/>
              <a:ext cx="38058" cy="11308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5B169275-9617-4268-AF67-E9DA624E5D55}"/>
                </a:ext>
              </a:extLst>
            </p:cNvPr>
            <p:cNvCxnSpPr>
              <a:cxnSpLocks/>
              <a:stCxn id="25" idx="7"/>
              <a:endCxn id="17" idx="4"/>
            </p:cNvCxnSpPr>
            <p:nvPr/>
          </p:nvCxnSpPr>
          <p:spPr>
            <a:xfrm flipV="1">
              <a:off x="5757060" y="2891882"/>
              <a:ext cx="235704" cy="60699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F9EBD40B-9686-40DF-9530-DC3A6678A5B8}"/>
                </a:ext>
              </a:extLst>
            </p:cNvPr>
            <p:cNvCxnSpPr>
              <a:cxnSpLocks/>
              <a:stCxn id="19" idx="1"/>
              <a:endCxn id="25" idx="5"/>
            </p:cNvCxnSpPr>
            <p:nvPr/>
          </p:nvCxnSpPr>
          <p:spPr>
            <a:xfrm flipH="1" flipV="1">
              <a:off x="5757060" y="3636913"/>
              <a:ext cx="273762" cy="38585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E548A820-049B-441E-BD70-382888FDA9F5}"/>
                </a:ext>
              </a:extLst>
            </p:cNvPr>
            <p:cNvCxnSpPr>
              <a:cxnSpLocks/>
              <a:stCxn id="13" idx="2"/>
              <a:endCxn id="17" idx="6"/>
            </p:cNvCxnSpPr>
            <p:nvPr/>
          </p:nvCxnSpPr>
          <p:spPr>
            <a:xfrm flipH="1">
              <a:off x="6080094" y="2743662"/>
              <a:ext cx="741946" cy="506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2FC6F051-71B4-41FC-AF56-FB391FA50717}"/>
                </a:ext>
              </a:extLst>
            </p:cNvPr>
            <p:cNvCxnSpPr>
              <a:cxnSpLocks/>
              <a:stCxn id="17" idx="0"/>
              <a:endCxn id="7" idx="4"/>
            </p:cNvCxnSpPr>
            <p:nvPr/>
          </p:nvCxnSpPr>
          <p:spPr>
            <a:xfrm flipV="1">
              <a:off x="5992764" y="1844273"/>
              <a:ext cx="12480" cy="8524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0CBD4C0A-52B1-4A9E-BB7C-62847DDA3F5E}"/>
                </a:ext>
              </a:extLst>
            </p:cNvPr>
            <p:cNvCxnSpPr>
              <a:cxnSpLocks/>
              <a:stCxn id="15" idx="0"/>
              <a:endCxn id="13" idx="4"/>
            </p:cNvCxnSpPr>
            <p:nvPr/>
          </p:nvCxnSpPr>
          <p:spPr>
            <a:xfrm flipV="1">
              <a:off x="6822040" y="2841266"/>
              <a:ext cx="87330" cy="8268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BD40F4DE-3F93-4B19-84FF-57E901289FCA}"/>
                </a:ext>
              </a:extLst>
            </p:cNvPr>
            <p:cNvCxnSpPr>
              <a:cxnSpLocks/>
              <a:stCxn id="13" idx="1"/>
              <a:endCxn id="7" idx="5"/>
            </p:cNvCxnSpPr>
            <p:nvPr/>
          </p:nvCxnSpPr>
          <p:spPr>
            <a:xfrm flipH="1" flipV="1">
              <a:off x="6066996" y="1815685"/>
              <a:ext cx="780622" cy="8589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22DE9235-067B-4590-A7A5-39695219559E}"/>
                </a:ext>
              </a:extLst>
            </p:cNvPr>
            <p:cNvCxnSpPr>
              <a:cxnSpLocks/>
              <a:stCxn id="13" idx="7"/>
              <a:endCxn id="9" idx="4"/>
            </p:cNvCxnSpPr>
            <p:nvPr/>
          </p:nvCxnSpPr>
          <p:spPr>
            <a:xfrm flipV="1">
              <a:off x="6971122" y="2104026"/>
              <a:ext cx="433119" cy="5706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2E3D818A-C644-4999-980F-0684F0242CCA}"/>
                </a:ext>
              </a:extLst>
            </p:cNvPr>
            <p:cNvCxnSpPr>
              <a:cxnSpLocks/>
              <a:stCxn id="28" idx="1"/>
              <a:endCxn id="9" idx="5"/>
            </p:cNvCxnSpPr>
            <p:nvPr/>
          </p:nvCxnSpPr>
          <p:spPr>
            <a:xfrm flipH="1" flipV="1">
              <a:off x="7465993" y="2075438"/>
              <a:ext cx="286474" cy="7660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1DF2362C-775B-4698-A4B5-7F1FE142B5F6}"/>
                </a:ext>
              </a:extLst>
            </p:cNvPr>
            <p:cNvCxnSpPr>
              <a:cxnSpLocks/>
              <a:stCxn id="7" idx="7"/>
              <a:endCxn id="9" idx="2"/>
            </p:cNvCxnSpPr>
            <p:nvPr/>
          </p:nvCxnSpPr>
          <p:spPr>
            <a:xfrm>
              <a:off x="6066996" y="1677652"/>
              <a:ext cx="1249915" cy="32877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697AEE35-CE7F-4780-9EB1-7713B5529136}"/>
                </a:ext>
              </a:extLst>
            </p:cNvPr>
            <p:cNvCxnSpPr>
              <a:cxnSpLocks/>
              <a:stCxn id="11" idx="0"/>
              <a:endCxn id="21" idx="5"/>
            </p:cNvCxnSpPr>
            <p:nvPr/>
          </p:nvCxnSpPr>
          <p:spPr>
            <a:xfrm flipH="1" flipV="1">
              <a:off x="5134255" y="2273082"/>
              <a:ext cx="61900" cy="6374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357C7CDF-571B-4B87-B855-E1769709AFC1}"/>
                </a:ext>
              </a:extLst>
            </p:cNvPr>
            <p:cNvCxnSpPr>
              <a:cxnSpLocks/>
              <a:stCxn id="25" idx="1"/>
              <a:endCxn id="11" idx="5"/>
            </p:cNvCxnSpPr>
            <p:nvPr/>
          </p:nvCxnSpPr>
          <p:spPr>
            <a:xfrm flipH="1" flipV="1">
              <a:off x="5257907" y="3077167"/>
              <a:ext cx="375649" cy="4217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직선 연결선 116">
              <a:extLst>
                <a:ext uri="{FF2B5EF4-FFF2-40B4-BE49-F238E27FC236}">
                  <a16:creationId xmlns:a16="http://schemas.microsoft.com/office/drawing/2014/main" id="{EE0B4B90-1338-4E3A-8785-81603648D2B0}"/>
                </a:ext>
              </a:extLst>
            </p:cNvPr>
            <p:cNvCxnSpPr>
              <a:cxnSpLocks/>
              <a:stCxn id="11" idx="3"/>
              <a:endCxn id="23" idx="7"/>
            </p:cNvCxnSpPr>
            <p:nvPr/>
          </p:nvCxnSpPr>
          <p:spPr>
            <a:xfrm flipH="1">
              <a:off x="4818325" y="3077167"/>
              <a:ext cx="316078" cy="5218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1AC76261-E1CF-4399-B8E4-1E0F9481CE15}"/>
              </a:ext>
            </a:extLst>
          </p:cNvPr>
          <p:cNvSpPr txBox="1"/>
          <p:nvPr/>
        </p:nvSpPr>
        <p:spPr>
          <a:xfrm>
            <a:off x="6933619" y="1484638"/>
            <a:ext cx="4676378" cy="4247317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우리나라에 있는 눈에 띄는 장소들을 모두 정점으로 나타냅니다</a:t>
            </a:r>
            <a:r>
              <a:rPr lang="en-US" altLang="ko-KR" dirty="0"/>
              <a:t>. </a:t>
            </a:r>
            <a:r>
              <a:rPr lang="ko-KR" altLang="en-US" dirty="0"/>
              <a:t>빨간 점은 출발점</a:t>
            </a:r>
            <a:r>
              <a:rPr lang="en-US" altLang="ko-KR" dirty="0"/>
              <a:t>, </a:t>
            </a:r>
            <a:r>
              <a:rPr lang="ko-KR" altLang="en-US" dirty="0"/>
              <a:t>도착점</a:t>
            </a:r>
            <a:r>
              <a:rPr lang="en-US" altLang="ko-KR" dirty="0"/>
              <a:t>(</a:t>
            </a:r>
            <a:r>
              <a:rPr lang="ko-KR" altLang="en-US" dirty="0"/>
              <a:t>혹은 출발점</a:t>
            </a:r>
            <a:r>
              <a:rPr lang="en-US" altLang="ko-KR" dirty="0"/>
              <a:t>, </a:t>
            </a:r>
            <a:r>
              <a:rPr lang="ko-KR" altLang="en-US" dirty="0"/>
              <a:t>도착점에서 가까운 눈에 띄는 장소</a:t>
            </a:r>
            <a:r>
              <a:rPr lang="en-US" altLang="ko-KR" dirty="0"/>
              <a:t>)</a:t>
            </a:r>
            <a:r>
              <a:rPr lang="ko-KR" altLang="en-US" dirty="0"/>
              <a:t>을 나타냅니다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왼쪽은 어느 지역의 일부분 만을 나타낸 것입니다</a:t>
            </a:r>
            <a:r>
              <a:rPr lang="en-US" altLang="ko-KR" dirty="0"/>
              <a:t>.)</a:t>
            </a:r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간선에는 두 정점 사이의 거리를 적습니다</a:t>
            </a:r>
            <a:r>
              <a:rPr lang="en-US" altLang="ko-KR" dirty="0"/>
              <a:t>.(</a:t>
            </a:r>
            <a:r>
              <a:rPr lang="ko-KR" altLang="en-US" dirty="0"/>
              <a:t>두 정점 간의 거리가 </a:t>
            </a:r>
            <a:r>
              <a:rPr lang="en-US" altLang="ko-KR" dirty="0"/>
              <a:t>5~10m </a:t>
            </a:r>
            <a:r>
              <a:rPr lang="ko-KR" altLang="en-US" dirty="0"/>
              <a:t>이내가 될 때 간선으로 연결하고 거리를 적습니다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출발점에서 도착점 까지의 최단 거리를 뽑아서 사용자에게 길을 안내하고 예상 도보 시간을 나타냅니다</a:t>
            </a:r>
            <a:r>
              <a:rPr lang="en-US" altLang="ko-KR" dirty="0"/>
              <a:t>.</a:t>
            </a:r>
          </a:p>
        </p:txBody>
      </p:sp>
      <p:sp>
        <p:nvSpPr>
          <p:cNvPr id="122" name="화살표: 오른쪽 121">
            <a:extLst>
              <a:ext uri="{FF2B5EF4-FFF2-40B4-BE49-F238E27FC236}">
                <a16:creationId xmlns:a16="http://schemas.microsoft.com/office/drawing/2014/main" id="{97F5CD9E-8C11-4298-AE0A-B9B626782DB2}"/>
              </a:ext>
            </a:extLst>
          </p:cNvPr>
          <p:cNvSpPr/>
          <p:nvPr/>
        </p:nvSpPr>
        <p:spPr>
          <a:xfrm rot="20498370">
            <a:off x="2052052" y="2477544"/>
            <a:ext cx="1580253" cy="4263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DDF4D452-833E-427C-83AA-EDF30808DA6F}"/>
              </a:ext>
            </a:extLst>
          </p:cNvPr>
          <p:cNvGrpSpPr/>
          <p:nvPr/>
        </p:nvGrpSpPr>
        <p:grpSpPr>
          <a:xfrm rot="4132478">
            <a:off x="3079199" y="1948770"/>
            <a:ext cx="3509906" cy="2348504"/>
            <a:chOff x="4224886" y="1649064"/>
            <a:chExt cx="3676663" cy="2540322"/>
          </a:xfrm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74D3DB17-65FC-4A29-A09C-FCD3359502A7}"/>
                </a:ext>
              </a:extLst>
            </p:cNvPr>
            <p:cNvSpPr/>
            <p:nvPr/>
          </p:nvSpPr>
          <p:spPr>
            <a:xfrm>
              <a:off x="5917914" y="1649064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6FAD049F-3423-49D2-8690-651A1D75927A}"/>
                </a:ext>
              </a:extLst>
            </p:cNvPr>
            <p:cNvSpPr/>
            <p:nvPr/>
          </p:nvSpPr>
          <p:spPr>
            <a:xfrm>
              <a:off x="7316911" y="1908817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8F2B5717-3E2E-4FFF-A152-AD44150BD266}"/>
                </a:ext>
              </a:extLst>
            </p:cNvPr>
            <p:cNvSpPr/>
            <p:nvPr/>
          </p:nvSpPr>
          <p:spPr>
            <a:xfrm>
              <a:off x="5108825" y="2910546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81E9BBF9-8A41-4A54-99CE-A6330CEA49BA}"/>
                </a:ext>
              </a:extLst>
            </p:cNvPr>
            <p:cNvSpPr/>
            <p:nvPr/>
          </p:nvSpPr>
          <p:spPr>
            <a:xfrm>
              <a:off x="6822040" y="2646057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823B3FEA-1F56-4AD8-93EF-EB4386239A01}"/>
                </a:ext>
              </a:extLst>
            </p:cNvPr>
            <p:cNvSpPr/>
            <p:nvPr/>
          </p:nvSpPr>
          <p:spPr>
            <a:xfrm>
              <a:off x="6734710" y="3668070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9DDC7881-6E0E-47E3-8D04-E5DA90B2CD0D}"/>
                </a:ext>
              </a:extLst>
            </p:cNvPr>
            <p:cNvSpPr/>
            <p:nvPr/>
          </p:nvSpPr>
          <p:spPr>
            <a:xfrm>
              <a:off x="5905434" y="2696673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8666580F-3537-487A-AB64-B74202621C36}"/>
                </a:ext>
              </a:extLst>
            </p:cNvPr>
            <p:cNvSpPr/>
            <p:nvPr/>
          </p:nvSpPr>
          <p:spPr>
            <a:xfrm>
              <a:off x="6005244" y="3994177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13077C89-25EE-4C8D-BB51-57472D747372}"/>
                </a:ext>
              </a:extLst>
            </p:cNvPr>
            <p:cNvSpPr/>
            <p:nvPr/>
          </p:nvSpPr>
          <p:spPr>
            <a:xfrm>
              <a:off x="4985173" y="2106461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8368AF7D-3D83-49E8-854C-3CC4158813DF}"/>
                </a:ext>
              </a:extLst>
            </p:cNvPr>
            <p:cNvSpPr/>
            <p:nvPr/>
          </p:nvSpPr>
          <p:spPr>
            <a:xfrm>
              <a:off x="4669243" y="3570465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F26F4070-3A3D-42E3-BD0B-1450BF314B8D}"/>
                </a:ext>
              </a:extLst>
            </p:cNvPr>
            <p:cNvSpPr/>
            <p:nvPr/>
          </p:nvSpPr>
          <p:spPr>
            <a:xfrm>
              <a:off x="5607978" y="3470292"/>
              <a:ext cx="174660" cy="1952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34A1E9EC-5B37-453E-A6DC-CF620AFC13CB}"/>
                </a:ext>
              </a:extLst>
            </p:cNvPr>
            <p:cNvSpPr/>
            <p:nvPr/>
          </p:nvSpPr>
          <p:spPr>
            <a:xfrm>
              <a:off x="4224886" y="3000382"/>
              <a:ext cx="174660" cy="19520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D5CE078A-EC1D-443E-B155-8840A11C9AE2}"/>
                </a:ext>
              </a:extLst>
            </p:cNvPr>
            <p:cNvSpPr/>
            <p:nvPr/>
          </p:nvSpPr>
          <p:spPr>
            <a:xfrm>
              <a:off x="7726889" y="2812942"/>
              <a:ext cx="174660" cy="19520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0C56A87E-2018-48C6-BE20-EC03E33E8F76}"/>
                </a:ext>
              </a:extLst>
            </p:cNvPr>
            <p:cNvCxnSpPr>
              <a:stCxn id="134" idx="7"/>
              <a:endCxn id="131" idx="3"/>
            </p:cNvCxnSpPr>
            <p:nvPr/>
          </p:nvCxnSpPr>
          <p:spPr>
            <a:xfrm flipV="1">
              <a:off x="4373968" y="2273082"/>
              <a:ext cx="636783" cy="7558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226D63A6-95E7-43C3-A411-98FE9BE4BD1D}"/>
                </a:ext>
              </a:extLst>
            </p:cNvPr>
            <p:cNvCxnSpPr>
              <a:cxnSpLocks/>
              <a:stCxn id="132" idx="1"/>
              <a:endCxn id="134" idx="5"/>
            </p:cNvCxnSpPr>
            <p:nvPr/>
          </p:nvCxnSpPr>
          <p:spPr>
            <a:xfrm flipH="1" flipV="1">
              <a:off x="4373968" y="3167003"/>
              <a:ext cx="320853" cy="4320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직선 연결선 137">
              <a:extLst>
                <a:ext uri="{FF2B5EF4-FFF2-40B4-BE49-F238E27FC236}">
                  <a16:creationId xmlns:a16="http://schemas.microsoft.com/office/drawing/2014/main" id="{3B7A236F-1E01-4CD4-8112-EEC64FDE89F6}"/>
                </a:ext>
              </a:extLst>
            </p:cNvPr>
            <p:cNvCxnSpPr>
              <a:cxnSpLocks/>
              <a:stCxn id="132" idx="0"/>
              <a:endCxn id="131" idx="4"/>
            </p:cNvCxnSpPr>
            <p:nvPr/>
          </p:nvCxnSpPr>
          <p:spPr>
            <a:xfrm flipV="1">
              <a:off x="4756573" y="2301670"/>
              <a:ext cx="315930" cy="12687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EB44C028-A027-4F97-8BBB-70E24A483731}"/>
                </a:ext>
              </a:extLst>
            </p:cNvPr>
            <p:cNvCxnSpPr>
              <a:cxnSpLocks/>
              <a:stCxn id="130" idx="7"/>
              <a:endCxn id="128" idx="2"/>
            </p:cNvCxnSpPr>
            <p:nvPr/>
          </p:nvCxnSpPr>
          <p:spPr>
            <a:xfrm flipV="1">
              <a:off x="6154326" y="3765675"/>
              <a:ext cx="580384" cy="2570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직선 연결선 139">
              <a:extLst>
                <a:ext uri="{FF2B5EF4-FFF2-40B4-BE49-F238E27FC236}">
                  <a16:creationId xmlns:a16="http://schemas.microsoft.com/office/drawing/2014/main" id="{AEB051F6-945C-450D-97EF-0AAA5981DE9D}"/>
                </a:ext>
              </a:extLst>
            </p:cNvPr>
            <p:cNvCxnSpPr>
              <a:cxnSpLocks/>
              <a:stCxn id="126" idx="7"/>
              <a:endCxn id="129" idx="2"/>
            </p:cNvCxnSpPr>
            <p:nvPr/>
          </p:nvCxnSpPr>
          <p:spPr>
            <a:xfrm flipV="1">
              <a:off x="5257907" y="2794278"/>
              <a:ext cx="647527" cy="14485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7F222CFA-01CF-40EF-93C8-29F9A50B7CB8}"/>
                </a:ext>
              </a:extLst>
            </p:cNvPr>
            <p:cNvCxnSpPr>
              <a:cxnSpLocks/>
              <a:stCxn id="130" idx="0"/>
              <a:endCxn id="127" idx="3"/>
            </p:cNvCxnSpPr>
            <p:nvPr/>
          </p:nvCxnSpPr>
          <p:spPr>
            <a:xfrm flipV="1">
              <a:off x="6092574" y="2812678"/>
              <a:ext cx="755044" cy="11814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8B8F95EC-1A3F-4833-9CA6-AFFAA9042D40}"/>
                </a:ext>
              </a:extLst>
            </p:cNvPr>
            <p:cNvCxnSpPr>
              <a:cxnSpLocks/>
              <a:stCxn id="128" idx="7"/>
              <a:endCxn id="135" idx="3"/>
            </p:cNvCxnSpPr>
            <p:nvPr/>
          </p:nvCxnSpPr>
          <p:spPr>
            <a:xfrm flipV="1">
              <a:off x="6883792" y="2979563"/>
              <a:ext cx="868675" cy="7170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직선 연결선 142">
              <a:extLst>
                <a:ext uri="{FF2B5EF4-FFF2-40B4-BE49-F238E27FC236}">
                  <a16:creationId xmlns:a16="http://schemas.microsoft.com/office/drawing/2014/main" id="{AAC3E64E-6A24-489B-B89F-D1CCE7A7D2C4}"/>
                </a:ext>
              </a:extLst>
            </p:cNvPr>
            <p:cNvCxnSpPr>
              <a:cxnSpLocks/>
              <a:stCxn id="131" idx="7"/>
              <a:endCxn id="124" idx="2"/>
            </p:cNvCxnSpPr>
            <p:nvPr/>
          </p:nvCxnSpPr>
          <p:spPr>
            <a:xfrm flipV="1">
              <a:off x="5134255" y="1746669"/>
              <a:ext cx="783659" cy="3883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14886DC5-6F05-44C3-9E53-92CF5D28B5AF}"/>
                </a:ext>
              </a:extLst>
            </p:cNvPr>
            <p:cNvCxnSpPr>
              <a:cxnSpLocks/>
              <a:stCxn id="129" idx="2"/>
              <a:endCxn id="131" idx="5"/>
            </p:cNvCxnSpPr>
            <p:nvPr/>
          </p:nvCxnSpPr>
          <p:spPr>
            <a:xfrm flipH="1" flipV="1">
              <a:off x="5134255" y="2273082"/>
              <a:ext cx="771179" cy="5211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6671429F-9687-49F3-BA13-54CC5205F03F}"/>
                </a:ext>
              </a:extLst>
            </p:cNvPr>
            <p:cNvCxnSpPr>
              <a:cxnSpLocks/>
              <a:stCxn id="133" idx="2"/>
              <a:endCxn id="132" idx="6"/>
            </p:cNvCxnSpPr>
            <p:nvPr/>
          </p:nvCxnSpPr>
          <p:spPr>
            <a:xfrm flipH="1">
              <a:off x="4843903" y="3567897"/>
              <a:ext cx="764075" cy="1001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0C086BD8-02A8-45BE-9EF5-C8933C6BE553}"/>
                </a:ext>
              </a:extLst>
            </p:cNvPr>
            <p:cNvCxnSpPr>
              <a:cxnSpLocks/>
              <a:stCxn id="130" idx="0"/>
              <a:endCxn id="129" idx="5"/>
            </p:cNvCxnSpPr>
            <p:nvPr/>
          </p:nvCxnSpPr>
          <p:spPr>
            <a:xfrm flipH="1" flipV="1">
              <a:off x="6054516" y="2863294"/>
              <a:ext cx="38058" cy="11308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FFACB974-0862-4B65-8AE7-ED7F710D2C91}"/>
                </a:ext>
              </a:extLst>
            </p:cNvPr>
            <p:cNvCxnSpPr>
              <a:cxnSpLocks/>
              <a:stCxn id="133" idx="7"/>
              <a:endCxn id="129" idx="4"/>
            </p:cNvCxnSpPr>
            <p:nvPr/>
          </p:nvCxnSpPr>
          <p:spPr>
            <a:xfrm flipV="1">
              <a:off x="5757060" y="2891882"/>
              <a:ext cx="235704" cy="60699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3F620186-322B-4D03-8F71-249E57CAE884}"/>
                </a:ext>
              </a:extLst>
            </p:cNvPr>
            <p:cNvCxnSpPr>
              <a:cxnSpLocks/>
              <a:stCxn id="130" idx="1"/>
              <a:endCxn id="133" idx="5"/>
            </p:cNvCxnSpPr>
            <p:nvPr/>
          </p:nvCxnSpPr>
          <p:spPr>
            <a:xfrm flipH="1" flipV="1">
              <a:off x="5757060" y="3636913"/>
              <a:ext cx="273762" cy="38585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6C0D1F59-2471-46C3-BC31-E3F3F6458E02}"/>
                </a:ext>
              </a:extLst>
            </p:cNvPr>
            <p:cNvCxnSpPr>
              <a:cxnSpLocks/>
              <a:stCxn id="127" idx="2"/>
              <a:endCxn id="129" idx="6"/>
            </p:cNvCxnSpPr>
            <p:nvPr/>
          </p:nvCxnSpPr>
          <p:spPr>
            <a:xfrm flipH="1">
              <a:off x="6080094" y="2743662"/>
              <a:ext cx="741946" cy="506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연결선 149">
              <a:extLst>
                <a:ext uri="{FF2B5EF4-FFF2-40B4-BE49-F238E27FC236}">
                  <a16:creationId xmlns:a16="http://schemas.microsoft.com/office/drawing/2014/main" id="{7DAFD037-63CD-4584-9250-F36EFB051958}"/>
                </a:ext>
              </a:extLst>
            </p:cNvPr>
            <p:cNvCxnSpPr>
              <a:cxnSpLocks/>
              <a:stCxn id="129" idx="0"/>
              <a:endCxn id="124" idx="4"/>
            </p:cNvCxnSpPr>
            <p:nvPr/>
          </p:nvCxnSpPr>
          <p:spPr>
            <a:xfrm flipV="1">
              <a:off x="5992764" y="1844273"/>
              <a:ext cx="12480" cy="8524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직선 연결선 150">
              <a:extLst>
                <a:ext uri="{FF2B5EF4-FFF2-40B4-BE49-F238E27FC236}">
                  <a16:creationId xmlns:a16="http://schemas.microsoft.com/office/drawing/2014/main" id="{243F9807-EF82-4720-A40B-9203F9E74C0B}"/>
                </a:ext>
              </a:extLst>
            </p:cNvPr>
            <p:cNvCxnSpPr>
              <a:cxnSpLocks/>
              <a:stCxn id="128" idx="0"/>
              <a:endCxn id="127" idx="4"/>
            </p:cNvCxnSpPr>
            <p:nvPr/>
          </p:nvCxnSpPr>
          <p:spPr>
            <a:xfrm flipV="1">
              <a:off x="6822040" y="2841266"/>
              <a:ext cx="87330" cy="8268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직선 연결선 151">
              <a:extLst>
                <a:ext uri="{FF2B5EF4-FFF2-40B4-BE49-F238E27FC236}">
                  <a16:creationId xmlns:a16="http://schemas.microsoft.com/office/drawing/2014/main" id="{F08DEC71-6486-4B31-8B8A-DCACFDA77F8C}"/>
                </a:ext>
              </a:extLst>
            </p:cNvPr>
            <p:cNvCxnSpPr>
              <a:cxnSpLocks/>
              <a:stCxn id="127" idx="1"/>
              <a:endCxn id="124" idx="5"/>
            </p:cNvCxnSpPr>
            <p:nvPr/>
          </p:nvCxnSpPr>
          <p:spPr>
            <a:xfrm flipH="1" flipV="1">
              <a:off x="6066996" y="1815685"/>
              <a:ext cx="780622" cy="8589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F8C66A98-426F-44DD-B817-F413B1868E6B}"/>
                </a:ext>
              </a:extLst>
            </p:cNvPr>
            <p:cNvCxnSpPr>
              <a:cxnSpLocks/>
              <a:stCxn id="127" idx="7"/>
              <a:endCxn id="125" idx="4"/>
            </p:cNvCxnSpPr>
            <p:nvPr/>
          </p:nvCxnSpPr>
          <p:spPr>
            <a:xfrm flipV="1">
              <a:off x="6971122" y="2104026"/>
              <a:ext cx="433119" cy="5706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직선 연결선 153">
              <a:extLst>
                <a:ext uri="{FF2B5EF4-FFF2-40B4-BE49-F238E27FC236}">
                  <a16:creationId xmlns:a16="http://schemas.microsoft.com/office/drawing/2014/main" id="{534095A5-4DB2-4706-8157-8A794EE50B91}"/>
                </a:ext>
              </a:extLst>
            </p:cNvPr>
            <p:cNvCxnSpPr>
              <a:cxnSpLocks/>
              <a:stCxn id="135" idx="1"/>
              <a:endCxn id="125" idx="5"/>
            </p:cNvCxnSpPr>
            <p:nvPr/>
          </p:nvCxnSpPr>
          <p:spPr>
            <a:xfrm flipH="1" flipV="1">
              <a:off x="7465993" y="2075438"/>
              <a:ext cx="286474" cy="7660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>
              <a:extLst>
                <a:ext uri="{FF2B5EF4-FFF2-40B4-BE49-F238E27FC236}">
                  <a16:creationId xmlns:a16="http://schemas.microsoft.com/office/drawing/2014/main" id="{3CF4D5BA-EDD3-4600-A01F-3FCBE6EF3E5B}"/>
                </a:ext>
              </a:extLst>
            </p:cNvPr>
            <p:cNvCxnSpPr>
              <a:cxnSpLocks/>
              <a:stCxn id="124" idx="7"/>
              <a:endCxn id="125" idx="2"/>
            </p:cNvCxnSpPr>
            <p:nvPr/>
          </p:nvCxnSpPr>
          <p:spPr>
            <a:xfrm>
              <a:off x="6066996" y="1677652"/>
              <a:ext cx="1249915" cy="32877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>
              <a:extLst>
                <a:ext uri="{FF2B5EF4-FFF2-40B4-BE49-F238E27FC236}">
                  <a16:creationId xmlns:a16="http://schemas.microsoft.com/office/drawing/2014/main" id="{707CCBF2-9D97-4544-A8F6-EEA62840635B}"/>
                </a:ext>
              </a:extLst>
            </p:cNvPr>
            <p:cNvCxnSpPr>
              <a:cxnSpLocks/>
              <a:stCxn id="126" idx="0"/>
              <a:endCxn id="131" idx="5"/>
            </p:cNvCxnSpPr>
            <p:nvPr/>
          </p:nvCxnSpPr>
          <p:spPr>
            <a:xfrm flipH="1" flipV="1">
              <a:off x="5134255" y="2273082"/>
              <a:ext cx="61900" cy="6374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>
              <a:extLst>
                <a:ext uri="{FF2B5EF4-FFF2-40B4-BE49-F238E27FC236}">
                  <a16:creationId xmlns:a16="http://schemas.microsoft.com/office/drawing/2014/main" id="{7C1AF0A1-B08D-45A4-B2FE-9F4317CB019C}"/>
                </a:ext>
              </a:extLst>
            </p:cNvPr>
            <p:cNvCxnSpPr>
              <a:cxnSpLocks/>
              <a:stCxn id="133" idx="1"/>
              <a:endCxn id="126" idx="5"/>
            </p:cNvCxnSpPr>
            <p:nvPr/>
          </p:nvCxnSpPr>
          <p:spPr>
            <a:xfrm flipH="1" flipV="1">
              <a:off x="5257907" y="3077167"/>
              <a:ext cx="375649" cy="42171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>
              <a:extLst>
                <a:ext uri="{FF2B5EF4-FFF2-40B4-BE49-F238E27FC236}">
                  <a16:creationId xmlns:a16="http://schemas.microsoft.com/office/drawing/2014/main" id="{BFD5E0A8-385C-4CC2-8897-FAF6211F507A}"/>
                </a:ext>
              </a:extLst>
            </p:cNvPr>
            <p:cNvCxnSpPr>
              <a:cxnSpLocks/>
              <a:stCxn id="126" idx="3"/>
              <a:endCxn id="132" idx="7"/>
            </p:cNvCxnSpPr>
            <p:nvPr/>
          </p:nvCxnSpPr>
          <p:spPr>
            <a:xfrm flipH="1">
              <a:off x="4818325" y="3077167"/>
              <a:ext cx="316078" cy="5218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9" name="TextBox 158">
            <a:extLst>
              <a:ext uri="{FF2B5EF4-FFF2-40B4-BE49-F238E27FC236}">
                <a16:creationId xmlns:a16="http://schemas.microsoft.com/office/drawing/2014/main" id="{1D77A689-6DDB-4C33-AD62-801F7C1B014F}"/>
              </a:ext>
            </a:extLst>
          </p:cNvPr>
          <p:cNvSpPr txBox="1"/>
          <p:nvPr/>
        </p:nvSpPr>
        <p:spPr>
          <a:xfrm>
            <a:off x="3657186" y="1661992"/>
            <a:ext cx="20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9A918498-B4F6-4F21-B7A8-7CE81DC0DE11}"/>
              </a:ext>
            </a:extLst>
          </p:cNvPr>
          <p:cNvSpPr txBox="1"/>
          <p:nvPr/>
        </p:nvSpPr>
        <p:spPr>
          <a:xfrm>
            <a:off x="4459142" y="1484638"/>
            <a:ext cx="163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A50DA849-1199-456E-B2FC-3EE5D16A4558}"/>
              </a:ext>
            </a:extLst>
          </p:cNvPr>
          <p:cNvSpPr txBox="1"/>
          <p:nvPr/>
        </p:nvSpPr>
        <p:spPr>
          <a:xfrm>
            <a:off x="5476126" y="2080500"/>
            <a:ext cx="221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3CA614FA-29CE-4C93-9AF7-7F038206F2C7}"/>
              </a:ext>
            </a:extLst>
          </p:cNvPr>
          <p:cNvSpPr txBox="1"/>
          <p:nvPr/>
        </p:nvSpPr>
        <p:spPr>
          <a:xfrm>
            <a:off x="4149664" y="1853970"/>
            <a:ext cx="185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13EEEED-3A65-4D85-BDA2-69978503ABC4}"/>
              </a:ext>
            </a:extLst>
          </p:cNvPr>
          <p:cNvSpPr txBox="1"/>
          <p:nvPr/>
        </p:nvSpPr>
        <p:spPr>
          <a:xfrm>
            <a:off x="4033962" y="2270256"/>
            <a:ext cx="130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986A569B-36DA-463D-93A0-1537D00CFE9E}"/>
              </a:ext>
            </a:extLst>
          </p:cNvPr>
          <p:cNvSpPr txBox="1"/>
          <p:nvPr/>
        </p:nvSpPr>
        <p:spPr>
          <a:xfrm>
            <a:off x="4640030" y="2185350"/>
            <a:ext cx="130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7EBB09A0-E903-4FAD-8084-D0090EBA5AA2}"/>
              </a:ext>
            </a:extLst>
          </p:cNvPr>
          <p:cNvSpPr txBox="1"/>
          <p:nvPr/>
        </p:nvSpPr>
        <p:spPr>
          <a:xfrm>
            <a:off x="4960933" y="2342304"/>
            <a:ext cx="12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0E39CC9B-8996-4B27-AFBF-C6CBD94E0E1A}"/>
              </a:ext>
            </a:extLst>
          </p:cNvPr>
          <p:cNvSpPr txBox="1"/>
          <p:nvPr/>
        </p:nvSpPr>
        <p:spPr>
          <a:xfrm>
            <a:off x="6006507" y="3172975"/>
            <a:ext cx="12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2D89A3E2-B2F6-4860-9885-DCB176EAC0C0}"/>
              </a:ext>
            </a:extLst>
          </p:cNvPr>
          <p:cNvSpPr txBox="1"/>
          <p:nvPr/>
        </p:nvSpPr>
        <p:spPr>
          <a:xfrm>
            <a:off x="5760464" y="4239577"/>
            <a:ext cx="12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F4DB89EB-F237-4754-AA62-D2985656F63A}"/>
              </a:ext>
            </a:extLst>
          </p:cNvPr>
          <p:cNvSpPr txBox="1"/>
          <p:nvPr/>
        </p:nvSpPr>
        <p:spPr>
          <a:xfrm>
            <a:off x="5188878" y="2767736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62E7573-5437-4C12-B2EB-62A41240556F}"/>
              </a:ext>
            </a:extLst>
          </p:cNvPr>
          <p:cNvSpPr txBox="1"/>
          <p:nvPr/>
        </p:nvSpPr>
        <p:spPr>
          <a:xfrm>
            <a:off x="4273561" y="3177775"/>
            <a:ext cx="48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0F3ADB4D-043D-469E-8A16-944B7F198F9A}"/>
              </a:ext>
            </a:extLst>
          </p:cNvPr>
          <p:cNvSpPr txBox="1"/>
          <p:nvPr/>
        </p:nvSpPr>
        <p:spPr>
          <a:xfrm>
            <a:off x="5390899" y="3156736"/>
            <a:ext cx="475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26E7A25C-5EA6-424B-9FED-152326EF5E0C}"/>
              </a:ext>
            </a:extLst>
          </p:cNvPr>
          <p:cNvSpPr txBox="1"/>
          <p:nvPr/>
        </p:nvSpPr>
        <p:spPr>
          <a:xfrm>
            <a:off x="4393159" y="3572447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99C4832F-BC0B-47C6-829B-A939D5350E59}"/>
              </a:ext>
            </a:extLst>
          </p:cNvPr>
          <p:cNvSpPr txBox="1"/>
          <p:nvPr/>
        </p:nvSpPr>
        <p:spPr>
          <a:xfrm>
            <a:off x="5325987" y="3807390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80ADA0E4-6ADA-4F7F-BAFC-921E0D11C0BA}"/>
              </a:ext>
            </a:extLst>
          </p:cNvPr>
          <p:cNvSpPr txBox="1"/>
          <p:nvPr/>
        </p:nvSpPr>
        <p:spPr>
          <a:xfrm>
            <a:off x="4636759" y="4346208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CA79916-E91B-4734-9762-421C76789297}"/>
              </a:ext>
            </a:extLst>
          </p:cNvPr>
          <p:cNvSpPr txBox="1"/>
          <p:nvPr/>
        </p:nvSpPr>
        <p:spPr>
          <a:xfrm>
            <a:off x="3718992" y="2469014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32267EA5-94EB-4B94-ABCA-F80EC08D8BFE}"/>
              </a:ext>
            </a:extLst>
          </p:cNvPr>
          <p:cNvSpPr txBox="1"/>
          <p:nvPr/>
        </p:nvSpPr>
        <p:spPr>
          <a:xfrm>
            <a:off x="4508624" y="2498223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4FCC794F-F232-4549-AC45-1F201AE638A5}"/>
              </a:ext>
            </a:extLst>
          </p:cNvPr>
          <p:cNvSpPr txBox="1"/>
          <p:nvPr/>
        </p:nvSpPr>
        <p:spPr>
          <a:xfrm>
            <a:off x="4856568" y="3267607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2CE25E69-C4DD-41A1-A7A7-A847FE15A2CA}"/>
              </a:ext>
            </a:extLst>
          </p:cNvPr>
          <p:cNvSpPr txBox="1"/>
          <p:nvPr/>
        </p:nvSpPr>
        <p:spPr>
          <a:xfrm>
            <a:off x="4176886" y="2577304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07C98CC1-9373-4671-B46B-6BE6E458DAF4}"/>
              </a:ext>
            </a:extLst>
          </p:cNvPr>
          <p:cNvSpPr txBox="1"/>
          <p:nvPr/>
        </p:nvSpPr>
        <p:spPr>
          <a:xfrm>
            <a:off x="3743664" y="3066475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F1DC355A-88CC-4462-BBF8-8D6B616D1853}"/>
              </a:ext>
            </a:extLst>
          </p:cNvPr>
          <p:cNvSpPr txBox="1"/>
          <p:nvPr/>
        </p:nvSpPr>
        <p:spPr>
          <a:xfrm>
            <a:off x="3936034" y="3725027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81F157D8-96D9-4581-96F5-91150442CCD5}"/>
              </a:ext>
            </a:extLst>
          </p:cNvPr>
          <p:cNvSpPr txBox="1"/>
          <p:nvPr/>
        </p:nvSpPr>
        <p:spPr>
          <a:xfrm>
            <a:off x="4270306" y="2917532"/>
            <a:ext cx="18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A9E73C1B-7B78-47A6-AA03-4D0E427A9F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869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01"/>
    </mc:Choice>
    <mc:Fallback>
      <p:transition spd="slow" advTm="29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5FE84-097D-4FFA-AB49-636C9181C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3936"/>
          </a:xfrm>
        </p:spPr>
        <p:txBody>
          <a:bodyPr/>
          <a:lstStyle/>
          <a:p>
            <a:r>
              <a:rPr lang="ko-KR" altLang="en-US"/>
              <a:t>린 캔버스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96F515-09DB-43F9-AFE3-C9D6B4DAB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1528"/>
            <a:ext cx="10515600" cy="4995435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문제</a:t>
            </a:r>
            <a:r>
              <a:rPr lang="en-US" altLang="ko-KR" sz="1800" dirty="0"/>
              <a:t>: </a:t>
            </a:r>
            <a:r>
              <a:rPr lang="ko-KR" altLang="en-US" sz="1800" dirty="0"/>
              <a:t>기존의 지도의 경우 길을 찾을 때 사용자가 지도 구조를 파악해야 한다는 불편함</a:t>
            </a:r>
            <a:endParaRPr lang="en-US" altLang="ko-KR" sz="1800" dirty="0"/>
          </a:p>
          <a:p>
            <a:pPr marL="342900" indent="-342900">
              <a:buFont typeface="+mj-lt"/>
              <a:buAutoNum type="arabicPeriod"/>
            </a:pPr>
            <a:endParaRPr lang="en-US" altLang="ko-KR" sz="18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1800" dirty="0" err="1"/>
              <a:t>고객군</a:t>
            </a:r>
            <a:r>
              <a:rPr lang="en-US" altLang="ko-KR" sz="1800" dirty="0"/>
              <a:t>: </a:t>
            </a:r>
            <a:r>
              <a:rPr lang="ko-KR" altLang="en-US" sz="1800" dirty="0"/>
              <a:t>기존 지도의 </a:t>
            </a:r>
            <a:r>
              <a:rPr lang="ko-KR" altLang="en-US" sz="1800" dirty="0" err="1"/>
              <a:t>길찾기에</a:t>
            </a:r>
            <a:r>
              <a:rPr lang="ko-KR" altLang="en-US" sz="1800" dirty="0"/>
              <a:t> 어려움을 느끼는 사람들</a:t>
            </a:r>
            <a:endParaRPr lang="en-US" altLang="ko-KR" sz="1800" dirty="0"/>
          </a:p>
          <a:p>
            <a:pPr marL="342900" indent="-342900">
              <a:buFont typeface="+mj-lt"/>
              <a:buAutoNum type="arabicPeriod"/>
            </a:pPr>
            <a:endParaRPr lang="en-US" altLang="ko-KR" sz="18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고유의 가치 제안</a:t>
            </a:r>
            <a:r>
              <a:rPr lang="en-US" altLang="ko-KR" sz="1800" dirty="0"/>
              <a:t>: </a:t>
            </a:r>
            <a:r>
              <a:rPr lang="ko-KR" altLang="en-US" sz="1800" dirty="0"/>
              <a:t>지도 구조를 없앰으로써 사용자가 길 안내를 좀더 이해하기 쉽게 한다</a:t>
            </a:r>
            <a:r>
              <a:rPr lang="en-US" altLang="ko-KR" sz="1800" dirty="0"/>
              <a:t>.(</a:t>
            </a:r>
            <a:r>
              <a:rPr lang="ko-KR" altLang="en-US" sz="1800" dirty="0"/>
              <a:t>사용자 </a:t>
            </a:r>
            <a:r>
              <a:rPr lang="en-US" altLang="ko-KR" sz="1800" dirty="0"/>
              <a:t>			</a:t>
            </a:r>
            <a:r>
              <a:rPr lang="ko-KR" altLang="en-US" sz="1800" dirty="0"/>
              <a:t>친화적</a:t>
            </a:r>
            <a:r>
              <a:rPr lang="en-US" altLang="ko-KR" sz="18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8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솔루션</a:t>
            </a:r>
            <a:r>
              <a:rPr lang="en-US" altLang="ko-KR" sz="1800" dirty="0"/>
              <a:t>: 1. </a:t>
            </a:r>
            <a:r>
              <a:rPr lang="ko-KR" altLang="en-US" sz="1800" dirty="0"/>
              <a:t>사용자의 현 위치를 입력 받거나 위치 추적</a:t>
            </a:r>
            <a:r>
              <a:rPr lang="en-US" altLang="ko-KR" sz="1800" dirty="0"/>
              <a:t>, </a:t>
            </a:r>
            <a:r>
              <a:rPr lang="ko-KR" altLang="en-US" sz="1800" dirty="0"/>
              <a:t>도착점을 입력 받는다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r>
              <a:rPr lang="en-US" altLang="ko-KR" sz="1800" dirty="0"/>
              <a:t>	   2. </a:t>
            </a:r>
            <a:r>
              <a:rPr lang="ko-KR" altLang="en-US" sz="1800" dirty="0"/>
              <a:t>출발점과 도착점 사이의 눈에 띄는 장소들 이름과 사진 제공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	   3. </a:t>
            </a:r>
            <a:r>
              <a:rPr lang="ko-KR" altLang="en-US" sz="1800" dirty="0"/>
              <a:t>사진에 해당하는 장소가 보이지 않을 시</a:t>
            </a:r>
            <a:r>
              <a:rPr lang="en-US" altLang="ko-KR" sz="1800" dirty="0"/>
              <a:t>, </a:t>
            </a:r>
            <a:r>
              <a:rPr lang="ko-KR" altLang="en-US" sz="1800" dirty="0"/>
              <a:t>위치에 대한 자세한 설명 제공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		</a:t>
            </a:r>
            <a:r>
              <a:rPr lang="ko-KR" altLang="en-US" sz="1800" dirty="0"/>
              <a:t>예</a:t>
            </a:r>
            <a:r>
              <a:rPr lang="en-US" altLang="ko-KR" sz="1800" dirty="0"/>
              <a:t>) </a:t>
            </a:r>
            <a:r>
              <a:rPr lang="ko-KR" altLang="en-US" sz="1800" dirty="0" err="1"/>
              <a:t>이매고를</a:t>
            </a:r>
            <a:r>
              <a:rPr lang="ko-KR" altLang="en-US" sz="1800" dirty="0"/>
              <a:t> 등지고 </a:t>
            </a:r>
            <a:r>
              <a:rPr lang="en-US" altLang="ko-KR" sz="1800" dirty="0"/>
              <a:t>10</a:t>
            </a:r>
            <a:r>
              <a:rPr lang="ko-KR" altLang="en-US" sz="1800" dirty="0"/>
              <a:t>시 방향을 </a:t>
            </a:r>
            <a:r>
              <a:rPr lang="ko-KR" altLang="en-US" sz="1800" dirty="0" err="1"/>
              <a:t>바라보시오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800" dirty="0"/>
          </a:p>
          <a:p>
            <a:pPr marL="0" indent="0">
              <a:buNone/>
            </a:pPr>
            <a:r>
              <a:rPr lang="en-US" altLang="ko-KR" sz="1800" dirty="0"/>
              <a:t>5. </a:t>
            </a:r>
            <a:r>
              <a:rPr lang="ko-KR" altLang="en-US" sz="1800" dirty="0"/>
              <a:t>경쟁 우위</a:t>
            </a:r>
            <a:r>
              <a:rPr lang="en-US" altLang="ko-KR" sz="1800" dirty="0"/>
              <a:t>: </a:t>
            </a:r>
            <a:r>
              <a:rPr lang="ko-KR" altLang="en-US" sz="1800" dirty="0"/>
              <a:t>메신저 기능을 제공하는 기업과 연동하여서 길 안내 내용을 다른 사람과 공유할 수 있도록 한다</a:t>
            </a:r>
            <a:r>
              <a:rPr lang="en-US" altLang="ko-KR" sz="1800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7D7B3438-9C28-4BDB-AF22-3E9F422206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193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370"/>
    </mc:Choice>
    <mc:Fallback>
      <p:transition spd="slow" advTm="37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1DA065-690F-4776-8EC2-DC336F064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05853"/>
            <a:ext cx="10515600" cy="54711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/>
              <a:t>6. </a:t>
            </a:r>
            <a:r>
              <a:rPr lang="ko-KR" altLang="en-US" sz="1800" dirty="0" err="1"/>
              <a:t>수익원</a:t>
            </a:r>
            <a:r>
              <a:rPr lang="en-US" altLang="ko-KR" sz="1800" dirty="0"/>
              <a:t>: </a:t>
            </a:r>
            <a:r>
              <a:rPr lang="ko-KR" altLang="en-US" sz="1800" dirty="0"/>
              <a:t>어플 하단에 광고 </a:t>
            </a:r>
            <a:r>
              <a:rPr lang="en-US" altLang="ko-KR" sz="1800" dirty="0"/>
              <a:t>or </a:t>
            </a:r>
            <a:r>
              <a:rPr lang="ko-KR" altLang="en-US" sz="1800" dirty="0"/>
              <a:t>두 정점</a:t>
            </a:r>
            <a:r>
              <a:rPr lang="en-US" altLang="ko-KR" sz="1800" dirty="0"/>
              <a:t>(</a:t>
            </a:r>
            <a:r>
              <a:rPr lang="ko-KR" altLang="en-US" sz="1800" dirty="0"/>
              <a:t>눈에 띄는 장소</a:t>
            </a:r>
            <a:r>
              <a:rPr lang="en-US" altLang="ko-KR" sz="1800" dirty="0"/>
              <a:t>)</a:t>
            </a:r>
            <a:r>
              <a:rPr lang="ko-KR" altLang="en-US" sz="1800" dirty="0"/>
              <a:t> 사이에 있는 업체가 홍보를 원하면 두 정점을 이어주는 간선에 업체 광고를 넣는다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7. </a:t>
            </a:r>
            <a:r>
              <a:rPr lang="ko-KR" altLang="en-US" sz="1800" dirty="0"/>
              <a:t>비용 구조</a:t>
            </a:r>
            <a:r>
              <a:rPr lang="en-US" altLang="ko-KR" sz="1800" dirty="0"/>
              <a:t>: </a:t>
            </a:r>
            <a:r>
              <a:rPr lang="ko-KR" altLang="en-US" sz="1800" dirty="0"/>
              <a:t>서버 유지 비용 및 어플 마케팅 비용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8. </a:t>
            </a:r>
            <a:r>
              <a:rPr lang="ko-KR" altLang="en-US" sz="1800" dirty="0"/>
              <a:t>핵심 지표</a:t>
            </a:r>
            <a:r>
              <a:rPr lang="en-US" altLang="ko-KR" sz="1800" dirty="0"/>
              <a:t>: </a:t>
            </a:r>
            <a:r>
              <a:rPr lang="ko-KR" altLang="en-US" sz="1800" dirty="0"/>
              <a:t>들어오는 광고의 수 및 메신저에서 길 안내 내용 공유 횟수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9. </a:t>
            </a:r>
            <a:r>
              <a:rPr lang="ko-KR" altLang="en-US" sz="1800" dirty="0"/>
              <a:t>채널</a:t>
            </a:r>
            <a:r>
              <a:rPr lang="en-US" altLang="ko-KR" sz="1800" dirty="0"/>
              <a:t>: </a:t>
            </a:r>
            <a:r>
              <a:rPr lang="ko-KR" altLang="en-US" sz="1800" dirty="0"/>
              <a:t>해당 메신저 어플 및 </a:t>
            </a:r>
            <a:r>
              <a:rPr lang="en-US" altLang="ko-KR" sz="1800" dirty="0"/>
              <a:t>SNS</a:t>
            </a:r>
            <a:r>
              <a:rPr lang="ko-KR" altLang="en-US" sz="1800" dirty="0"/>
              <a:t>를</a:t>
            </a:r>
            <a:r>
              <a:rPr lang="en-US" altLang="ko-KR" sz="1800" dirty="0"/>
              <a:t> </a:t>
            </a:r>
            <a:r>
              <a:rPr lang="ko-KR" altLang="en-US" sz="1800" dirty="0"/>
              <a:t>통해</a:t>
            </a:r>
            <a:r>
              <a:rPr lang="en-US" altLang="ko-KR" sz="1800" dirty="0"/>
              <a:t> </a:t>
            </a:r>
            <a:r>
              <a:rPr lang="ko-KR" altLang="en-US" sz="1800" dirty="0"/>
              <a:t>서비스를 알린다</a:t>
            </a:r>
            <a:r>
              <a:rPr lang="en-US" altLang="ko-KR" sz="1800" dirty="0"/>
              <a:t>.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CBF1E64-F426-4124-8308-97FC75A2A659}"/>
              </a:ext>
            </a:extLst>
          </p:cNvPr>
          <p:cNvSpPr/>
          <p:nvPr/>
        </p:nvSpPr>
        <p:spPr>
          <a:xfrm>
            <a:off x="2188396" y="1561672"/>
            <a:ext cx="236305" cy="21575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3ECED13-13A4-49EB-B2AB-C25FF4BBC375}"/>
              </a:ext>
            </a:extLst>
          </p:cNvPr>
          <p:cNvSpPr/>
          <p:nvPr/>
        </p:nvSpPr>
        <p:spPr>
          <a:xfrm>
            <a:off x="4457272" y="1561671"/>
            <a:ext cx="236305" cy="21575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A8FE627-663B-46FD-B6F9-DCDF3DB1D439}"/>
              </a:ext>
            </a:extLst>
          </p:cNvPr>
          <p:cNvCxnSpPr>
            <a:stCxn id="5" idx="6"/>
            <a:endCxn id="7" idx="2"/>
          </p:cNvCxnSpPr>
          <p:nvPr/>
        </p:nvCxnSpPr>
        <p:spPr>
          <a:xfrm flipV="1">
            <a:off x="2424701" y="1669550"/>
            <a:ext cx="2032571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말풍선: 사각형 10">
            <a:extLst>
              <a:ext uri="{FF2B5EF4-FFF2-40B4-BE49-F238E27FC236}">
                <a16:creationId xmlns:a16="http://schemas.microsoft.com/office/drawing/2014/main" id="{7488395D-84BA-4A17-ADF7-A8EEFD72A1FC}"/>
              </a:ext>
            </a:extLst>
          </p:cNvPr>
          <p:cNvSpPr/>
          <p:nvPr/>
        </p:nvSpPr>
        <p:spPr>
          <a:xfrm>
            <a:off x="2448674" y="2034290"/>
            <a:ext cx="4017196" cy="598956"/>
          </a:xfrm>
          <a:prstGeom prst="wedgeRectCallout">
            <a:avLst>
              <a:gd name="adj1" fmla="val -21886"/>
              <a:gd name="adj2" fmla="val -110750"/>
            </a:avLst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빽다방</a:t>
            </a:r>
            <a:r>
              <a:rPr lang="ko-KR" altLang="en-US" dirty="0">
                <a:solidFill>
                  <a:schemeClr val="tx1"/>
                </a:solidFill>
              </a:rPr>
              <a:t> 음료 </a:t>
            </a:r>
            <a:r>
              <a:rPr lang="en-US" altLang="ko-KR" dirty="0">
                <a:solidFill>
                  <a:schemeClr val="tx1"/>
                </a:solidFill>
              </a:rPr>
              <a:t>20% </a:t>
            </a:r>
            <a:r>
              <a:rPr lang="ko-KR" altLang="en-US" dirty="0">
                <a:solidFill>
                  <a:schemeClr val="tx1"/>
                </a:solidFill>
              </a:rPr>
              <a:t>세일 행사</a:t>
            </a:r>
            <a:r>
              <a:rPr lang="en-US" altLang="ko-KR" dirty="0">
                <a:solidFill>
                  <a:schemeClr val="tx1"/>
                </a:solidFill>
              </a:rPr>
              <a:t>! </a:t>
            </a:r>
            <a:r>
              <a:rPr lang="ko-KR" altLang="en-US" dirty="0">
                <a:solidFill>
                  <a:schemeClr val="tx1"/>
                </a:solidFill>
              </a:rPr>
              <a:t>가는 길에 음료 한잔 </a:t>
            </a:r>
            <a:r>
              <a:rPr lang="ko-KR" altLang="en-US" dirty="0" err="1">
                <a:solidFill>
                  <a:schemeClr val="tx1"/>
                </a:solidFill>
              </a:rPr>
              <a:t>어떤가요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9C8DA631-0D09-4548-8DFA-1577F2E86E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28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91"/>
    </mc:Choice>
    <mc:Fallback>
      <p:transition spd="slow" advTm="25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1005</TotalTime>
  <Words>581</Words>
  <Application>Microsoft Office PowerPoint</Application>
  <PresentationFormat>와이드스크린</PresentationFormat>
  <Paragraphs>94</Paragraphs>
  <Slides>7</Slides>
  <Notes>1</Notes>
  <HiddenSlides>0</HiddenSlides>
  <MMClips>7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야! 너두 길치 벗어날 수 있어!</vt:lpstr>
      <vt:lpstr>기존 지도 어플의 문제점</vt:lpstr>
      <vt:lpstr>길 찾기에는 지도가 필수?  → “다 그래”를 뒤집어라!!</vt:lpstr>
      <vt:lpstr>About 조약돌</vt:lpstr>
      <vt:lpstr>About 조약돌</vt:lpstr>
      <vt:lpstr>린 캔버스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야! 너두 길치 벗어날 수 있어!</dc:title>
  <dc:creator>최 유림</dc:creator>
  <cp:lastModifiedBy>최 유림</cp:lastModifiedBy>
  <cp:revision>86</cp:revision>
  <dcterms:created xsi:type="dcterms:W3CDTF">2020-07-18T21:18:20Z</dcterms:created>
  <dcterms:modified xsi:type="dcterms:W3CDTF">2020-07-19T14:09:42Z</dcterms:modified>
</cp:coreProperties>
</file>

<file path=docProps/thumbnail.jpeg>
</file>